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D2A3D2"/>
    <a:srgbClr val="EEC9ED"/>
    <a:srgbClr val="D77BCC"/>
    <a:srgbClr val="BD3ECA"/>
    <a:srgbClr val="830783"/>
    <a:srgbClr val="A63DA9"/>
    <a:srgbClr val="B036A1"/>
    <a:srgbClr val="850685"/>
    <a:srgbClr val="FFEA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7C4F2EC-85B3-43D8-BBE3-39C470B50D4F}" v="32" dt="2023-11-06T08:52:48.33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5" d="100"/>
          <a:sy n="75" d="100"/>
        </p:scale>
        <p:origin x="1286"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se Conley" userId="fc3db42d4806b187" providerId="LiveId" clId="{B7C4F2EC-85B3-43D8-BBE3-39C470B50D4F}"/>
    <pc:docChg chg="undo custSel addSld delSld modSld">
      <pc:chgData name="Rose Conley" userId="fc3db42d4806b187" providerId="LiveId" clId="{B7C4F2EC-85B3-43D8-BBE3-39C470B50D4F}" dt="2023-11-06T08:53:12.888" v="8317" actId="27107"/>
      <pc:docMkLst>
        <pc:docMk/>
      </pc:docMkLst>
      <pc:sldChg chg="modSp mod">
        <pc:chgData name="Rose Conley" userId="fc3db42d4806b187" providerId="LiveId" clId="{B7C4F2EC-85B3-43D8-BBE3-39C470B50D4F}" dt="2023-11-03T21:02:30.292" v="706" actId="255"/>
        <pc:sldMkLst>
          <pc:docMk/>
          <pc:sldMk cId="1641458129" sldId="258"/>
        </pc:sldMkLst>
        <pc:graphicFrameChg chg="modGraphic">
          <ac:chgData name="Rose Conley" userId="fc3db42d4806b187" providerId="LiveId" clId="{B7C4F2EC-85B3-43D8-BBE3-39C470B50D4F}" dt="2023-11-03T21:02:30.292" v="706" actId="255"/>
          <ac:graphicFrameMkLst>
            <pc:docMk/>
            <pc:sldMk cId="1641458129" sldId="258"/>
            <ac:graphicFrameMk id="6" creationId="{0B522778-6462-8E1D-80B6-BF6120536CB3}"/>
          </ac:graphicFrameMkLst>
        </pc:graphicFrameChg>
      </pc:sldChg>
      <pc:sldChg chg="addSp delSp modSp mod">
        <pc:chgData name="Rose Conley" userId="fc3db42d4806b187" providerId="LiveId" clId="{B7C4F2EC-85B3-43D8-BBE3-39C470B50D4F}" dt="2023-11-03T21:05:12.474" v="714" actId="207"/>
        <pc:sldMkLst>
          <pc:docMk/>
          <pc:sldMk cId="1288939071" sldId="260"/>
        </pc:sldMkLst>
        <pc:spChg chg="add del">
          <ac:chgData name="Rose Conley" userId="fc3db42d4806b187" providerId="LiveId" clId="{B7C4F2EC-85B3-43D8-BBE3-39C470B50D4F}" dt="2023-11-03T20:44:52.843" v="52" actId="478"/>
          <ac:spMkLst>
            <pc:docMk/>
            <pc:sldMk cId="1288939071" sldId="260"/>
            <ac:spMk id="5" creationId="{B7A24D16-730B-9326-2E34-04584944A94E}"/>
          </ac:spMkLst>
        </pc:spChg>
        <pc:spChg chg="mod">
          <ac:chgData name="Rose Conley" userId="fc3db42d4806b187" providerId="LiveId" clId="{B7C4F2EC-85B3-43D8-BBE3-39C470B50D4F}" dt="2023-11-03T21:01:06.127" v="664" actId="1076"/>
          <ac:spMkLst>
            <pc:docMk/>
            <pc:sldMk cId="1288939071" sldId="260"/>
            <ac:spMk id="21" creationId="{E1AC289D-37F6-2584-4661-4A71C149632F}"/>
          </ac:spMkLst>
        </pc:spChg>
        <pc:spChg chg="mod">
          <ac:chgData name="Rose Conley" userId="fc3db42d4806b187" providerId="LiveId" clId="{B7C4F2EC-85B3-43D8-BBE3-39C470B50D4F}" dt="2023-11-03T21:00:54.502" v="662" actId="113"/>
          <ac:spMkLst>
            <pc:docMk/>
            <pc:sldMk cId="1288939071" sldId="260"/>
            <ac:spMk id="22" creationId="{0A882DD1-C2C5-29CC-D6FD-7ED9431AC5EB}"/>
          </ac:spMkLst>
        </pc:spChg>
        <pc:spChg chg="mod">
          <ac:chgData name="Rose Conley" userId="fc3db42d4806b187" providerId="LiveId" clId="{B7C4F2EC-85B3-43D8-BBE3-39C470B50D4F}" dt="2023-11-03T21:01:40.736" v="698" actId="1076"/>
          <ac:spMkLst>
            <pc:docMk/>
            <pc:sldMk cId="1288939071" sldId="260"/>
            <ac:spMk id="23" creationId="{07D54D47-471F-F706-D077-4E52CA60C415}"/>
          </ac:spMkLst>
        </pc:spChg>
        <pc:spChg chg="mod">
          <ac:chgData name="Rose Conley" userId="fc3db42d4806b187" providerId="LiveId" clId="{B7C4F2EC-85B3-43D8-BBE3-39C470B50D4F}" dt="2023-11-03T21:02:04.606" v="702" actId="113"/>
          <ac:spMkLst>
            <pc:docMk/>
            <pc:sldMk cId="1288939071" sldId="260"/>
            <ac:spMk id="24" creationId="{8442219E-CEC8-AB62-E6AA-546E0C4983EA}"/>
          </ac:spMkLst>
        </pc:spChg>
        <pc:graphicFrameChg chg="mod">
          <ac:chgData name="Rose Conley" userId="fc3db42d4806b187" providerId="LiveId" clId="{B7C4F2EC-85B3-43D8-BBE3-39C470B50D4F}" dt="2023-11-03T20:59:06.259" v="656" actId="1076"/>
          <ac:graphicFrameMkLst>
            <pc:docMk/>
            <pc:sldMk cId="1288939071" sldId="260"/>
            <ac:graphicFrameMk id="2" creationId="{B9627477-06B4-2D25-5C37-B72C533A3796}"/>
          </ac:graphicFrameMkLst>
        </pc:graphicFrameChg>
        <pc:graphicFrameChg chg="mod modGraphic">
          <ac:chgData name="Rose Conley" userId="fc3db42d4806b187" providerId="LiveId" clId="{B7C4F2EC-85B3-43D8-BBE3-39C470B50D4F}" dt="2023-11-03T21:05:12.474" v="714" actId="207"/>
          <ac:graphicFrameMkLst>
            <pc:docMk/>
            <pc:sldMk cId="1288939071" sldId="260"/>
            <ac:graphicFrameMk id="3" creationId="{394946AF-67B7-E76F-3325-E812C00E1A91}"/>
          </ac:graphicFrameMkLst>
        </pc:graphicFrameChg>
        <pc:graphicFrameChg chg="del modGraphic">
          <ac:chgData name="Rose Conley" userId="fc3db42d4806b187" providerId="LiveId" clId="{B7C4F2EC-85B3-43D8-BBE3-39C470B50D4F}" dt="2023-11-03T20:49:45.428" v="109" actId="478"/>
          <ac:graphicFrameMkLst>
            <pc:docMk/>
            <pc:sldMk cId="1288939071" sldId="260"/>
            <ac:graphicFrameMk id="12" creationId="{EF5D5747-2C9C-43C9-FEAA-6E79BF26A5A1}"/>
          </ac:graphicFrameMkLst>
        </pc:graphicFrameChg>
        <pc:graphicFrameChg chg="del">
          <ac:chgData name="Rose Conley" userId="fc3db42d4806b187" providerId="LiveId" clId="{B7C4F2EC-85B3-43D8-BBE3-39C470B50D4F}" dt="2023-11-03T20:49:47.421" v="110" actId="478"/>
          <ac:graphicFrameMkLst>
            <pc:docMk/>
            <pc:sldMk cId="1288939071" sldId="260"/>
            <ac:graphicFrameMk id="13" creationId="{C3A094EC-107E-F3AF-85CB-AE434FA34A23}"/>
          </ac:graphicFrameMkLst>
        </pc:graphicFrameChg>
        <pc:graphicFrameChg chg="del">
          <ac:chgData name="Rose Conley" userId="fc3db42d4806b187" providerId="LiveId" clId="{B7C4F2EC-85B3-43D8-BBE3-39C470B50D4F}" dt="2023-11-03T20:49:49.800" v="111" actId="478"/>
          <ac:graphicFrameMkLst>
            <pc:docMk/>
            <pc:sldMk cId="1288939071" sldId="260"/>
            <ac:graphicFrameMk id="14" creationId="{A39A6EFE-3DEB-1149-4B68-6E7051265496}"/>
          </ac:graphicFrameMkLst>
        </pc:graphicFrameChg>
        <pc:graphicFrameChg chg="del modGraphic">
          <ac:chgData name="Rose Conley" userId="fc3db42d4806b187" providerId="LiveId" clId="{B7C4F2EC-85B3-43D8-BBE3-39C470B50D4F}" dt="2023-11-03T20:50:18.967" v="118" actId="478"/>
          <ac:graphicFrameMkLst>
            <pc:docMk/>
            <pc:sldMk cId="1288939071" sldId="260"/>
            <ac:graphicFrameMk id="15" creationId="{CAC85D38-CC96-E66D-F3A1-AD4E628B6CAA}"/>
          </ac:graphicFrameMkLst>
        </pc:graphicFrameChg>
        <pc:graphicFrameChg chg="del">
          <ac:chgData name="Rose Conley" userId="fc3db42d4806b187" providerId="LiveId" clId="{B7C4F2EC-85B3-43D8-BBE3-39C470B50D4F}" dt="2023-11-03T20:44:33.976" v="46" actId="478"/>
          <ac:graphicFrameMkLst>
            <pc:docMk/>
            <pc:sldMk cId="1288939071" sldId="260"/>
            <ac:graphicFrameMk id="16" creationId="{26730180-19E2-2427-2533-E529453E294A}"/>
          </ac:graphicFrameMkLst>
        </pc:graphicFrameChg>
        <pc:graphicFrameChg chg="del">
          <ac:chgData name="Rose Conley" userId="fc3db42d4806b187" providerId="LiveId" clId="{B7C4F2EC-85B3-43D8-BBE3-39C470B50D4F}" dt="2023-11-03T20:50:15.849" v="117" actId="478"/>
          <ac:graphicFrameMkLst>
            <pc:docMk/>
            <pc:sldMk cId="1288939071" sldId="260"/>
            <ac:graphicFrameMk id="17" creationId="{B1613AA6-EC33-5B69-95BB-1C8229FE6C6D}"/>
          </ac:graphicFrameMkLst>
        </pc:graphicFrameChg>
        <pc:graphicFrameChg chg="del">
          <ac:chgData name="Rose Conley" userId="fc3db42d4806b187" providerId="LiveId" clId="{B7C4F2EC-85B3-43D8-BBE3-39C470B50D4F}" dt="2023-11-03T20:44:35.338" v="47" actId="478"/>
          <ac:graphicFrameMkLst>
            <pc:docMk/>
            <pc:sldMk cId="1288939071" sldId="260"/>
            <ac:graphicFrameMk id="18" creationId="{7420BE4C-69E7-A82E-989C-C777F9E05147}"/>
          </ac:graphicFrameMkLst>
        </pc:graphicFrameChg>
        <pc:graphicFrameChg chg="del modGraphic">
          <ac:chgData name="Rose Conley" userId="fc3db42d4806b187" providerId="LiveId" clId="{B7C4F2EC-85B3-43D8-BBE3-39C470B50D4F}" dt="2023-11-03T20:44:40.329" v="50" actId="478"/>
          <ac:graphicFrameMkLst>
            <pc:docMk/>
            <pc:sldMk cId="1288939071" sldId="260"/>
            <ac:graphicFrameMk id="19" creationId="{3C4E0A59-7841-7C3F-CB93-08F007CA31AA}"/>
          </ac:graphicFrameMkLst>
        </pc:graphicFrameChg>
        <pc:graphicFrameChg chg="del">
          <ac:chgData name="Rose Conley" userId="fc3db42d4806b187" providerId="LiveId" clId="{B7C4F2EC-85B3-43D8-BBE3-39C470B50D4F}" dt="2023-11-03T20:50:12.347" v="116" actId="478"/>
          <ac:graphicFrameMkLst>
            <pc:docMk/>
            <pc:sldMk cId="1288939071" sldId="260"/>
            <ac:graphicFrameMk id="20" creationId="{673EA9FE-3D2B-4A87-325F-5DFB0BD73C57}"/>
          </ac:graphicFrameMkLst>
        </pc:graphicFrameChg>
        <pc:picChg chg="add mod">
          <ac:chgData name="Rose Conley" userId="fc3db42d4806b187" providerId="LiveId" clId="{B7C4F2EC-85B3-43D8-BBE3-39C470B50D4F}" dt="2023-11-03T21:00:17.360" v="658" actId="1076"/>
          <ac:picMkLst>
            <pc:docMk/>
            <pc:sldMk cId="1288939071" sldId="260"/>
            <ac:picMk id="10" creationId="{7F156169-B4AA-6552-93F0-BDC03BA4D30A}"/>
          </ac:picMkLst>
        </pc:picChg>
        <pc:picChg chg="add mod">
          <ac:chgData name="Rose Conley" userId="fc3db42d4806b187" providerId="LiveId" clId="{B7C4F2EC-85B3-43D8-BBE3-39C470B50D4F}" dt="2023-11-03T20:57:28.028" v="645" actId="1076"/>
          <ac:picMkLst>
            <pc:docMk/>
            <pc:sldMk cId="1288939071" sldId="260"/>
            <ac:picMk id="25" creationId="{56FDB373-40F0-922A-282D-40FB95904B8F}"/>
          </ac:picMkLst>
        </pc:picChg>
        <pc:picChg chg="add mod">
          <ac:chgData name="Rose Conley" userId="fc3db42d4806b187" providerId="LiveId" clId="{B7C4F2EC-85B3-43D8-BBE3-39C470B50D4F}" dt="2023-11-03T20:57:36.408" v="647" actId="14100"/>
          <ac:picMkLst>
            <pc:docMk/>
            <pc:sldMk cId="1288939071" sldId="260"/>
            <ac:picMk id="27" creationId="{0770E6E1-459C-6ECF-EED0-E2EE412790B9}"/>
          </ac:picMkLst>
        </pc:picChg>
      </pc:sldChg>
      <pc:sldChg chg="addSp modSp new mod">
        <pc:chgData name="Rose Conley" userId="fc3db42d4806b187" providerId="LiveId" clId="{B7C4F2EC-85B3-43D8-BBE3-39C470B50D4F}" dt="2023-11-06T08:53:02.168" v="8316" actId="27107"/>
        <pc:sldMkLst>
          <pc:docMk/>
          <pc:sldMk cId="1390148006" sldId="261"/>
        </pc:sldMkLst>
        <pc:spChg chg="add mod">
          <ac:chgData name="Rose Conley" userId="fc3db42d4806b187" providerId="LiveId" clId="{B7C4F2EC-85B3-43D8-BBE3-39C470B50D4F}" dt="2023-11-03T21:22:52.054" v="2781"/>
          <ac:spMkLst>
            <pc:docMk/>
            <pc:sldMk cId="1390148006" sldId="261"/>
            <ac:spMk id="3" creationId="{807DA7E0-1684-50AB-4B79-CFCDA05F5443}"/>
          </ac:spMkLst>
        </pc:spChg>
        <pc:spChg chg="add mod">
          <ac:chgData name="Rose Conley" userId="fc3db42d4806b187" providerId="LiveId" clId="{B7C4F2EC-85B3-43D8-BBE3-39C470B50D4F}" dt="2023-11-03T21:22:59.435" v="2782"/>
          <ac:spMkLst>
            <pc:docMk/>
            <pc:sldMk cId="1390148006" sldId="261"/>
            <ac:spMk id="4" creationId="{A3CC8533-F019-C458-57A4-0B928505C28F}"/>
          </ac:spMkLst>
        </pc:spChg>
        <pc:graphicFrameChg chg="add mod modGraphic">
          <ac:chgData name="Rose Conley" userId="fc3db42d4806b187" providerId="LiveId" clId="{B7C4F2EC-85B3-43D8-BBE3-39C470B50D4F}" dt="2023-11-06T08:53:02.168" v="8316" actId="27107"/>
          <ac:graphicFrameMkLst>
            <pc:docMk/>
            <pc:sldMk cId="1390148006" sldId="261"/>
            <ac:graphicFrameMk id="2" creationId="{6034550B-5591-64F1-86E4-6FD60C0AA939}"/>
          </ac:graphicFrameMkLst>
        </pc:graphicFrameChg>
      </pc:sldChg>
      <pc:sldChg chg="addSp modSp del mod">
        <pc:chgData name="Rose Conley" userId="fc3db42d4806b187" providerId="LiveId" clId="{B7C4F2EC-85B3-43D8-BBE3-39C470B50D4F}" dt="2023-11-03T21:02:35.683" v="707" actId="2696"/>
        <pc:sldMkLst>
          <pc:docMk/>
          <pc:sldMk cId="3631970657" sldId="261"/>
        </pc:sldMkLst>
        <pc:graphicFrameChg chg="mod">
          <ac:chgData name="Rose Conley" userId="fc3db42d4806b187" providerId="LiveId" clId="{B7C4F2EC-85B3-43D8-BBE3-39C470B50D4F}" dt="2023-11-03T20:55:18.925" v="624" actId="1076"/>
          <ac:graphicFrameMkLst>
            <pc:docMk/>
            <pc:sldMk cId="3631970657" sldId="261"/>
            <ac:graphicFrameMk id="2" creationId="{9477A0AA-38EE-0502-03BE-9C8110794AAA}"/>
          </ac:graphicFrameMkLst>
        </pc:graphicFrameChg>
        <pc:graphicFrameChg chg="add mod modGraphic">
          <ac:chgData name="Rose Conley" userId="fc3db42d4806b187" providerId="LiveId" clId="{B7C4F2EC-85B3-43D8-BBE3-39C470B50D4F}" dt="2023-11-03T20:55:28.100" v="626" actId="1076"/>
          <ac:graphicFrameMkLst>
            <pc:docMk/>
            <pc:sldMk cId="3631970657" sldId="261"/>
            <ac:graphicFrameMk id="3" creationId="{9B01D865-97E7-7A5D-1909-15488620A44A}"/>
          </ac:graphicFrameMkLst>
        </pc:graphicFrameChg>
        <pc:graphicFrameChg chg="add mod modGraphic">
          <ac:chgData name="Rose Conley" userId="fc3db42d4806b187" providerId="LiveId" clId="{B7C4F2EC-85B3-43D8-BBE3-39C470B50D4F}" dt="2023-11-03T20:55:22.880" v="625" actId="1076"/>
          <ac:graphicFrameMkLst>
            <pc:docMk/>
            <pc:sldMk cId="3631970657" sldId="261"/>
            <ac:graphicFrameMk id="4" creationId="{3A905D50-9F2B-4A20-71E5-AE0D02D54BA1}"/>
          </ac:graphicFrameMkLst>
        </pc:graphicFrameChg>
        <pc:graphicFrameChg chg="add mod modGraphic">
          <ac:chgData name="Rose Conley" userId="fc3db42d4806b187" providerId="LiveId" clId="{B7C4F2EC-85B3-43D8-BBE3-39C470B50D4F}" dt="2023-11-03T20:55:40.023" v="628" actId="14100"/>
          <ac:graphicFrameMkLst>
            <pc:docMk/>
            <pc:sldMk cId="3631970657" sldId="261"/>
            <ac:graphicFrameMk id="5" creationId="{8BCE2A2A-D3FA-B1DB-0E38-2FE19AD681F4}"/>
          </ac:graphicFrameMkLst>
        </pc:graphicFrameChg>
      </pc:sldChg>
      <pc:sldChg chg="addSp modSp new mod">
        <pc:chgData name="Rose Conley" userId="fc3db42d4806b187" providerId="LiveId" clId="{B7C4F2EC-85B3-43D8-BBE3-39C470B50D4F}" dt="2023-11-06T08:53:12.888" v="8317" actId="27107"/>
        <pc:sldMkLst>
          <pc:docMk/>
          <pc:sldMk cId="1353060712" sldId="262"/>
        </pc:sldMkLst>
        <pc:spChg chg="add mod">
          <ac:chgData name="Rose Conley" userId="fc3db42d4806b187" providerId="LiveId" clId="{B7C4F2EC-85B3-43D8-BBE3-39C470B50D4F}" dt="2023-11-03T21:46:28.786" v="5896"/>
          <ac:spMkLst>
            <pc:docMk/>
            <pc:sldMk cId="1353060712" sldId="262"/>
            <ac:spMk id="3" creationId="{4ED2B5DE-55BA-B5A6-309F-EAB51198340E}"/>
          </ac:spMkLst>
        </pc:spChg>
        <pc:spChg chg="add mod">
          <ac:chgData name="Rose Conley" userId="fc3db42d4806b187" providerId="LiveId" clId="{B7C4F2EC-85B3-43D8-BBE3-39C470B50D4F}" dt="2023-11-03T21:46:50.674" v="5901"/>
          <ac:spMkLst>
            <pc:docMk/>
            <pc:sldMk cId="1353060712" sldId="262"/>
            <ac:spMk id="4" creationId="{AF2EA800-DA89-684E-367C-06C793671656}"/>
          </ac:spMkLst>
        </pc:spChg>
        <pc:graphicFrameChg chg="add mod modGraphic">
          <ac:chgData name="Rose Conley" userId="fc3db42d4806b187" providerId="LiveId" clId="{B7C4F2EC-85B3-43D8-BBE3-39C470B50D4F}" dt="2023-11-06T08:53:12.888" v="8317" actId="27107"/>
          <ac:graphicFrameMkLst>
            <pc:docMk/>
            <pc:sldMk cId="1353060712" sldId="262"/>
            <ac:graphicFrameMk id="2" creationId="{AD269ED2-0679-3C84-9108-8FDCB8869ABE}"/>
          </ac:graphicFrameMkLst>
        </pc:graphicFrameChg>
      </pc:sldChg>
      <pc:sldChg chg="addSp delSp modSp new mod">
        <pc:chgData name="Rose Conley" userId="fc3db42d4806b187" providerId="LiveId" clId="{B7C4F2EC-85B3-43D8-BBE3-39C470B50D4F}" dt="2023-11-03T21:59:01.721" v="8312"/>
        <pc:sldMkLst>
          <pc:docMk/>
          <pc:sldMk cId="3700963290" sldId="263"/>
        </pc:sldMkLst>
        <pc:spChg chg="add mod">
          <ac:chgData name="Rose Conley" userId="fc3db42d4806b187" providerId="LiveId" clId="{B7C4F2EC-85B3-43D8-BBE3-39C470B50D4F}" dt="2023-11-03T21:57:53.030" v="8297"/>
          <ac:spMkLst>
            <pc:docMk/>
            <pc:sldMk cId="3700963290" sldId="263"/>
            <ac:spMk id="4" creationId="{22D356FD-EE46-CF5C-7DBE-45703D1EDCF5}"/>
          </ac:spMkLst>
        </pc:spChg>
        <pc:spChg chg="add del mod">
          <ac:chgData name="Rose Conley" userId="fc3db42d4806b187" providerId="LiveId" clId="{B7C4F2EC-85B3-43D8-BBE3-39C470B50D4F}" dt="2023-11-03T21:58:38.937" v="8309"/>
          <ac:spMkLst>
            <pc:docMk/>
            <pc:sldMk cId="3700963290" sldId="263"/>
            <ac:spMk id="5" creationId="{9A154217-F0A5-4554-5443-B039AAB496C8}"/>
          </ac:spMkLst>
        </pc:spChg>
        <pc:spChg chg="add del mod">
          <ac:chgData name="Rose Conley" userId="fc3db42d4806b187" providerId="LiveId" clId="{B7C4F2EC-85B3-43D8-BBE3-39C470B50D4F}" dt="2023-11-03T21:58:49.474" v="8311"/>
          <ac:spMkLst>
            <pc:docMk/>
            <pc:sldMk cId="3700963290" sldId="263"/>
            <ac:spMk id="6" creationId="{2418FAEC-5BA4-99B2-6C68-D3C0697AF963}"/>
          </ac:spMkLst>
        </pc:spChg>
        <pc:spChg chg="add mod">
          <ac:chgData name="Rose Conley" userId="fc3db42d4806b187" providerId="LiveId" clId="{B7C4F2EC-85B3-43D8-BBE3-39C470B50D4F}" dt="2023-11-03T21:59:01.721" v="8312"/>
          <ac:spMkLst>
            <pc:docMk/>
            <pc:sldMk cId="3700963290" sldId="263"/>
            <ac:spMk id="7" creationId="{C48AD10C-3EC1-2458-F14A-EA1E203C7B00}"/>
          </ac:spMkLst>
        </pc:spChg>
        <pc:graphicFrameChg chg="add del">
          <ac:chgData name="Rose Conley" userId="fc3db42d4806b187" providerId="LiveId" clId="{B7C4F2EC-85B3-43D8-BBE3-39C470B50D4F}" dt="2023-11-03T21:47:11.365" v="5905" actId="478"/>
          <ac:graphicFrameMkLst>
            <pc:docMk/>
            <pc:sldMk cId="3700963290" sldId="263"/>
            <ac:graphicFrameMk id="2" creationId="{C8E20D74-6EC3-6F46-364E-12C4FE25DF79}"/>
          </ac:graphicFrameMkLst>
        </pc:graphicFrameChg>
        <pc:graphicFrameChg chg="add mod modGraphic">
          <ac:chgData name="Rose Conley" userId="fc3db42d4806b187" providerId="LiveId" clId="{B7C4F2EC-85B3-43D8-BBE3-39C470B50D4F}" dt="2023-11-03T21:58:27.327" v="8307" actId="20577"/>
          <ac:graphicFrameMkLst>
            <pc:docMk/>
            <pc:sldMk cId="3700963290" sldId="263"/>
            <ac:graphicFrameMk id="3" creationId="{A387FF94-F770-42C4-3458-348D4151999C}"/>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en-US"/>
              <a:t>Click to edit Master title style</a:t>
            </a:r>
            <a:endParaRPr lang="en-US" dirty="0"/>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4BD281F-1206-4B1E-BAF3-4D627ED193EB}" type="datetimeFigureOut">
              <a:rPr lang="en-GB" smtClean="0"/>
              <a:t>06/11/2023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9CF52B7-93C2-4B4F-B17C-91CB0B56E36B}" type="slidenum">
              <a:rPr lang="en-GB" smtClean="0"/>
              <a:t>‹#›</a:t>
            </a:fld>
            <a:endParaRPr lang="en-GB" dirty="0"/>
          </a:p>
        </p:txBody>
      </p:sp>
    </p:spTree>
    <p:extLst>
      <p:ext uri="{BB962C8B-B14F-4D97-AF65-F5344CB8AC3E}">
        <p14:creationId xmlns:p14="http://schemas.microsoft.com/office/powerpoint/2010/main" val="35417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BD281F-1206-4B1E-BAF3-4D627ED193EB}" type="datetimeFigureOut">
              <a:rPr lang="en-GB" smtClean="0"/>
              <a:t>06/11/2023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9CF52B7-93C2-4B4F-B17C-91CB0B56E36B}" type="slidenum">
              <a:rPr lang="en-GB" smtClean="0"/>
              <a:t>‹#›</a:t>
            </a:fld>
            <a:endParaRPr lang="en-GB" dirty="0"/>
          </a:p>
        </p:txBody>
      </p:sp>
    </p:spTree>
    <p:extLst>
      <p:ext uri="{BB962C8B-B14F-4D97-AF65-F5344CB8AC3E}">
        <p14:creationId xmlns:p14="http://schemas.microsoft.com/office/powerpoint/2010/main" val="3118873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BD281F-1206-4B1E-BAF3-4D627ED193EB}" type="datetimeFigureOut">
              <a:rPr lang="en-GB" smtClean="0"/>
              <a:t>06/11/2023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9CF52B7-93C2-4B4F-B17C-91CB0B56E36B}" type="slidenum">
              <a:rPr lang="en-GB" smtClean="0"/>
              <a:t>‹#›</a:t>
            </a:fld>
            <a:endParaRPr lang="en-GB" dirty="0"/>
          </a:p>
        </p:txBody>
      </p:sp>
    </p:spTree>
    <p:extLst>
      <p:ext uri="{BB962C8B-B14F-4D97-AF65-F5344CB8AC3E}">
        <p14:creationId xmlns:p14="http://schemas.microsoft.com/office/powerpoint/2010/main" val="1467896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BD281F-1206-4B1E-BAF3-4D627ED193EB}" type="datetimeFigureOut">
              <a:rPr lang="en-GB" smtClean="0"/>
              <a:t>06/11/2023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9CF52B7-93C2-4B4F-B17C-91CB0B56E36B}" type="slidenum">
              <a:rPr lang="en-GB" smtClean="0"/>
              <a:t>‹#›</a:t>
            </a:fld>
            <a:endParaRPr lang="en-GB" dirty="0"/>
          </a:p>
        </p:txBody>
      </p:sp>
    </p:spTree>
    <p:extLst>
      <p:ext uri="{BB962C8B-B14F-4D97-AF65-F5344CB8AC3E}">
        <p14:creationId xmlns:p14="http://schemas.microsoft.com/office/powerpoint/2010/main" val="3384599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en-US"/>
              <a:t>Click to edit Master title style</a:t>
            </a:r>
            <a:endParaRPr lang="en-US" dirty="0"/>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4BD281F-1206-4B1E-BAF3-4D627ED193EB}" type="datetimeFigureOut">
              <a:rPr lang="en-GB" smtClean="0"/>
              <a:t>06/11/2023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9CF52B7-93C2-4B4F-B17C-91CB0B56E36B}" type="slidenum">
              <a:rPr lang="en-GB" smtClean="0"/>
              <a:t>‹#›</a:t>
            </a:fld>
            <a:endParaRPr lang="en-GB" dirty="0"/>
          </a:p>
        </p:txBody>
      </p:sp>
    </p:spTree>
    <p:extLst>
      <p:ext uri="{BB962C8B-B14F-4D97-AF65-F5344CB8AC3E}">
        <p14:creationId xmlns:p14="http://schemas.microsoft.com/office/powerpoint/2010/main" val="3917942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35062" y="2012414"/>
            <a:ext cx="4544021" cy="4796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412730" y="2012414"/>
            <a:ext cx="4544021" cy="4796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4BD281F-1206-4B1E-BAF3-4D627ED193EB}" type="datetimeFigureOut">
              <a:rPr lang="en-GB" smtClean="0"/>
              <a:t>06/11/2023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9CF52B7-93C2-4B4F-B17C-91CB0B56E36B}" type="slidenum">
              <a:rPr lang="en-GB" smtClean="0"/>
              <a:t>‹#›</a:t>
            </a:fld>
            <a:endParaRPr lang="en-GB" dirty="0"/>
          </a:p>
        </p:txBody>
      </p:sp>
    </p:spTree>
    <p:extLst>
      <p:ext uri="{BB962C8B-B14F-4D97-AF65-F5344CB8AC3E}">
        <p14:creationId xmlns:p14="http://schemas.microsoft.com/office/powerpoint/2010/main" val="702227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en-US"/>
              <a:t>Click to edit Master title style</a:t>
            </a:r>
            <a:endParaRPr lang="en-US" dirty="0"/>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a:t>Click to edit Master text styles</a:t>
            </a:r>
          </a:p>
        </p:txBody>
      </p:sp>
      <p:sp>
        <p:nvSpPr>
          <p:cNvPr id="4" name="Content Placeholder 3"/>
          <p:cNvSpPr>
            <a:spLocks noGrp="1"/>
          </p:cNvSpPr>
          <p:nvPr>
            <p:ph sz="half" idx="2"/>
          </p:nvPr>
        </p:nvSpPr>
        <p:spPr>
          <a:xfrm>
            <a:off x="736456" y="2761381"/>
            <a:ext cx="4523137" cy="4061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a:t>Click to edit Master text styles</a:t>
            </a:r>
          </a:p>
        </p:txBody>
      </p:sp>
      <p:sp>
        <p:nvSpPr>
          <p:cNvPr id="6" name="Content Placeholder 5"/>
          <p:cNvSpPr>
            <a:spLocks noGrp="1"/>
          </p:cNvSpPr>
          <p:nvPr>
            <p:ph sz="quarter" idx="4"/>
          </p:nvPr>
        </p:nvSpPr>
        <p:spPr>
          <a:xfrm>
            <a:off x="5412731" y="2761381"/>
            <a:ext cx="4545413" cy="4061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4BD281F-1206-4B1E-BAF3-4D627ED193EB}" type="datetimeFigureOut">
              <a:rPr lang="en-GB" smtClean="0"/>
              <a:t>06/11/2023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99CF52B7-93C2-4B4F-B17C-91CB0B56E36B}" type="slidenum">
              <a:rPr lang="en-GB" smtClean="0"/>
              <a:t>‹#›</a:t>
            </a:fld>
            <a:endParaRPr lang="en-GB" dirty="0"/>
          </a:p>
        </p:txBody>
      </p:sp>
    </p:spTree>
    <p:extLst>
      <p:ext uri="{BB962C8B-B14F-4D97-AF65-F5344CB8AC3E}">
        <p14:creationId xmlns:p14="http://schemas.microsoft.com/office/powerpoint/2010/main" val="684926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4BD281F-1206-4B1E-BAF3-4D627ED193EB}" type="datetimeFigureOut">
              <a:rPr lang="en-GB" smtClean="0"/>
              <a:t>06/11/2023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99CF52B7-93C2-4B4F-B17C-91CB0B56E36B}" type="slidenum">
              <a:rPr lang="en-GB" smtClean="0"/>
              <a:t>‹#›</a:t>
            </a:fld>
            <a:endParaRPr lang="en-GB" dirty="0"/>
          </a:p>
        </p:txBody>
      </p:sp>
    </p:spTree>
    <p:extLst>
      <p:ext uri="{BB962C8B-B14F-4D97-AF65-F5344CB8AC3E}">
        <p14:creationId xmlns:p14="http://schemas.microsoft.com/office/powerpoint/2010/main" val="703228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BD281F-1206-4B1E-BAF3-4D627ED193EB}" type="datetimeFigureOut">
              <a:rPr lang="en-GB" smtClean="0"/>
              <a:t>06/11/2023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99CF52B7-93C2-4B4F-B17C-91CB0B56E36B}" type="slidenum">
              <a:rPr lang="en-GB" smtClean="0"/>
              <a:t>‹#›</a:t>
            </a:fld>
            <a:endParaRPr lang="en-GB" dirty="0"/>
          </a:p>
        </p:txBody>
      </p:sp>
    </p:spTree>
    <p:extLst>
      <p:ext uri="{BB962C8B-B14F-4D97-AF65-F5344CB8AC3E}">
        <p14:creationId xmlns:p14="http://schemas.microsoft.com/office/powerpoint/2010/main" val="1451104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en-US"/>
              <a:t>Click to edit Master title style</a:t>
            </a:r>
            <a:endParaRPr lang="en-US" dirty="0"/>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US"/>
              <a:t>Click to edit Master text styles</a:t>
            </a:r>
          </a:p>
        </p:txBody>
      </p:sp>
      <p:sp>
        <p:nvSpPr>
          <p:cNvPr id="5" name="Date Placeholder 4"/>
          <p:cNvSpPr>
            <a:spLocks noGrp="1"/>
          </p:cNvSpPr>
          <p:nvPr>
            <p:ph type="dt" sz="half" idx="10"/>
          </p:nvPr>
        </p:nvSpPr>
        <p:spPr/>
        <p:txBody>
          <a:bodyPr/>
          <a:lstStyle/>
          <a:p>
            <a:fld id="{A4BD281F-1206-4B1E-BAF3-4D627ED193EB}" type="datetimeFigureOut">
              <a:rPr lang="en-GB" smtClean="0"/>
              <a:t>06/11/2023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9CF52B7-93C2-4B4F-B17C-91CB0B56E36B}" type="slidenum">
              <a:rPr lang="en-GB" smtClean="0"/>
              <a:t>‹#›</a:t>
            </a:fld>
            <a:endParaRPr lang="en-GB" dirty="0"/>
          </a:p>
        </p:txBody>
      </p:sp>
    </p:spTree>
    <p:extLst>
      <p:ext uri="{BB962C8B-B14F-4D97-AF65-F5344CB8AC3E}">
        <p14:creationId xmlns:p14="http://schemas.microsoft.com/office/powerpoint/2010/main" val="3663253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en-US" dirty="0"/>
              <a:t>Click icon to add picture</a:t>
            </a:r>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US"/>
              <a:t>Click to edit Master text styles</a:t>
            </a:r>
          </a:p>
        </p:txBody>
      </p:sp>
      <p:sp>
        <p:nvSpPr>
          <p:cNvPr id="5" name="Date Placeholder 4"/>
          <p:cNvSpPr>
            <a:spLocks noGrp="1"/>
          </p:cNvSpPr>
          <p:nvPr>
            <p:ph type="dt" sz="half" idx="10"/>
          </p:nvPr>
        </p:nvSpPr>
        <p:spPr/>
        <p:txBody>
          <a:bodyPr/>
          <a:lstStyle/>
          <a:p>
            <a:fld id="{A4BD281F-1206-4B1E-BAF3-4D627ED193EB}" type="datetimeFigureOut">
              <a:rPr lang="en-GB" smtClean="0"/>
              <a:t>06/11/2023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9CF52B7-93C2-4B4F-B17C-91CB0B56E36B}" type="slidenum">
              <a:rPr lang="en-GB" smtClean="0"/>
              <a:t>‹#›</a:t>
            </a:fld>
            <a:endParaRPr lang="en-GB" dirty="0"/>
          </a:p>
        </p:txBody>
      </p:sp>
    </p:spTree>
    <p:extLst>
      <p:ext uri="{BB962C8B-B14F-4D97-AF65-F5344CB8AC3E}">
        <p14:creationId xmlns:p14="http://schemas.microsoft.com/office/powerpoint/2010/main" val="3770399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A4BD281F-1206-4B1E-BAF3-4D627ED193EB}" type="datetimeFigureOut">
              <a:rPr lang="en-GB" smtClean="0"/>
              <a:t>06/11/2023</a:t>
            </a:fld>
            <a:endParaRPr lang="en-GB" dirty="0"/>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99CF52B7-93C2-4B4F-B17C-91CB0B56E36B}" type="slidenum">
              <a:rPr lang="en-GB" smtClean="0"/>
              <a:t>‹#›</a:t>
            </a:fld>
            <a:endParaRPr lang="en-GB" dirty="0"/>
          </a:p>
        </p:txBody>
      </p:sp>
    </p:spTree>
    <p:extLst>
      <p:ext uri="{BB962C8B-B14F-4D97-AF65-F5344CB8AC3E}">
        <p14:creationId xmlns:p14="http://schemas.microsoft.com/office/powerpoint/2010/main" val="14042179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mailto:reception@assesseducation.co.uk"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Assess Education">
            <a:extLst>
              <a:ext uri="{FF2B5EF4-FFF2-40B4-BE49-F238E27FC236}">
                <a16:creationId xmlns:a16="http://schemas.microsoft.com/office/drawing/2014/main" id="{715884E3-2B17-7EC0-000F-46A21E3EBC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086" y="2270164"/>
            <a:ext cx="4476687" cy="2585673"/>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45C525DA-15C8-0A86-1399-66A9C7FBEF53}"/>
              </a:ext>
            </a:extLst>
          </p:cNvPr>
          <p:cNvSpPr txBox="1"/>
          <p:nvPr/>
        </p:nvSpPr>
        <p:spPr>
          <a:xfrm>
            <a:off x="5135759" y="6979745"/>
            <a:ext cx="6289623" cy="400110"/>
          </a:xfrm>
          <a:prstGeom prst="rect">
            <a:avLst/>
          </a:prstGeom>
          <a:noFill/>
        </p:spPr>
        <p:txBody>
          <a:bodyPr wrap="square" rtlCol="0">
            <a:spAutoFit/>
          </a:bodyPr>
          <a:lstStyle/>
          <a:p>
            <a:pPr algn="ctr"/>
            <a:r>
              <a:rPr lang="en-US" sz="2000" i="1" dirty="0"/>
              <a:t>Taking pride and achievement in learning </a:t>
            </a:r>
            <a:endParaRPr lang="en-GB" sz="2000" i="1" dirty="0"/>
          </a:p>
        </p:txBody>
      </p:sp>
      <p:sp>
        <p:nvSpPr>
          <p:cNvPr id="3" name="Rectangle 2">
            <a:extLst>
              <a:ext uri="{FF2B5EF4-FFF2-40B4-BE49-F238E27FC236}">
                <a16:creationId xmlns:a16="http://schemas.microsoft.com/office/drawing/2014/main" id="{23DA69AF-56FA-5264-9A2D-E79B617C9690}"/>
              </a:ext>
            </a:extLst>
          </p:cNvPr>
          <p:cNvSpPr/>
          <p:nvPr/>
        </p:nvSpPr>
        <p:spPr>
          <a:xfrm>
            <a:off x="294271" y="193965"/>
            <a:ext cx="10181743" cy="7185890"/>
          </a:xfrm>
          <a:prstGeom prst="rect">
            <a:avLst/>
          </a:prstGeom>
          <a:noFill/>
          <a:ln>
            <a:solidFill>
              <a:srgbClr val="85068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1579" dirty="0"/>
          </a:p>
        </p:txBody>
      </p:sp>
      <p:sp>
        <p:nvSpPr>
          <p:cNvPr id="4" name="TextBox 3">
            <a:extLst>
              <a:ext uri="{FF2B5EF4-FFF2-40B4-BE49-F238E27FC236}">
                <a16:creationId xmlns:a16="http://schemas.microsoft.com/office/drawing/2014/main" id="{36952426-3597-9E81-F341-5001F1155AF0}"/>
              </a:ext>
            </a:extLst>
          </p:cNvPr>
          <p:cNvSpPr txBox="1"/>
          <p:nvPr/>
        </p:nvSpPr>
        <p:spPr>
          <a:xfrm>
            <a:off x="5022746" y="2962835"/>
            <a:ext cx="4397714" cy="1200329"/>
          </a:xfrm>
          <a:prstGeom prst="rect">
            <a:avLst/>
          </a:prstGeom>
          <a:noFill/>
        </p:spPr>
        <p:txBody>
          <a:bodyPr wrap="square" rtlCol="0">
            <a:spAutoFit/>
          </a:bodyPr>
          <a:lstStyle/>
          <a:p>
            <a:pPr algn="ctr"/>
            <a:r>
              <a:rPr lang="en-US" sz="3600" dirty="0"/>
              <a:t>SEND Information Report 2023-2024 </a:t>
            </a:r>
            <a:endParaRPr lang="en-GB" sz="3600" dirty="0"/>
          </a:p>
        </p:txBody>
      </p:sp>
      <p:cxnSp>
        <p:nvCxnSpPr>
          <p:cNvPr id="6" name="Straight Connector 5">
            <a:extLst>
              <a:ext uri="{FF2B5EF4-FFF2-40B4-BE49-F238E27FC236}">
                <a16:creationId xmlns:a16="http://schemas.microsoft.com/office/drawing/2014/main" id="{76C743BB-3BA7-F3ED-F4F7-79E83B9C90A4}"/>
              </a:ext>
            </a:extLst>
          </p:cNvPr>
          <p:cNvCxnSpPr/>
          <p:nvPr/>
        </p:nvCxnSpPr>
        <p:spPr>
          <a:xfrm>
            <a:off x="4943773" y="2530764"/>
            <a:ext cx="0" cy="2087418"/>
          </a:xfrm>
          <a:prstGeom prst="line">
            <a:avLst/>
          </a:prstGeom>
          <a:ln w="76200">
            <a:solidFill>
              <a:srgbClr val="85068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1202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00608-0445-F791-8DEE-43A2259F130E}"/>
              </a:ext>
            </a:extLst>
          </p:cNvPr>
          <p:cNvSpPr>
            <a:spLocks noGrp="1"/>
          </p:cNvSpPr>
          <p:nvPr>
            <p:ph type="title"/>
          </p:nvPr>
        </p:nvSpPr>
        <p:spPr>
          <a:xfrm>
            <a:off x="735062" y="402484"/>
            <a:ext cx="9221689" cy="585807"/>
          </a:xfrm>
        </p:spPr>
        <p:txBody>
          <a:bodyPr>
            <a:normAutofit fontScale="90000"/>
          </a:bodyPr>
          <a:lstStyle/>
          <a:p>
            <a:r>
              <a:rPr lang="en-US" sz="1800" dirty="0"/>
              <a:t>At Assess Education, our vision is to ensure that no child is left behind by promoting a focus on academic, emotional, behavioral and social support to prepare our students for adult life. We believe in making a difference to all students through taking pride in learning to become the best they can be. </a:t>
            </a:r>
            <a:endParaRPr lang="en-GB" sz="1800" dirty="0"/>
          </a:p>
        </p:txBody>
      </p:sp>
      <p:graphicFrame>
        <p:nvGraphicFramePr>
          <p:cNvPr id="6" name="Table 5">
            <a:extLst>
              <a:ext uri="{FF2B5EF4-FFF2-40B4-BE49-F238E27FC236}">
                <a16:creationId xmlns:a16="http://schemas.microsoft.com/office/drawing/2014/main" id="{0B522778-6462-8E1D-80B6-BF6120536CB3}"/>
              </a:ext>
            </a:extLst>
          </p:cNvPr>
          <p:cNvGraphicFramePr>
            <a:graphicFrameLocks noGrp="1"/>
          </p:cNvGraphicFramePr>
          <p:nvPr>
            <p:extLst>
              <p:ext uri="{D42A27DB-BD31-4B8C-83A1-F6EECF244321}">
                <p14:modId xmlns:p14="http://schemas.microsoft.com/office/powerpoint/2010/main" val="804607086"/>
              </p:ext>
            </p:extLst>
          </p:nvPr>
        </p:nvGraphicFramePr>
        <p:xfrm>
          <a:off x="443344" y="1341907"/>
          <a:ext cx="9864438" cy="5440680"/>
        </p:xfrm>
        <a:graphic>
          <a:graphicData uri="http://schemas.openxmlformats.org/drawingml/2006/table">
            <a:tbl>
              <a:tblPr firstCol="1">
                <a:tableStyleId>{2D5ABB26-0587-4C30-8999-92F81FD0307C}</a:tableStyleId>
              </a:tblPr>
              <a:tblGrid>
                <a:gridCol w="2272147">
                  <a:extLst>
                    <a:ext uri="{9D8B030D-6E8A-4147-A177-3AD203B41FA5}">
                      <a16:colId xmlns:a16="http://schemas.microsoft.com/office/drawing/2014/main" val="2790420622"/>
                    </a:ext>
                  </a:extLst>
                </a:gridCol>
                <a:gridCol w="7592291">
                  <a:extLst>
                    <a:ext uri="{9D8B030D-6E8A-4147-A177-3AD203B41FA5}">
                      <a16:colId xmlns:a16="http://schemas.microsoft.com/office/drawing/2014/main" val="215768128"/>
                    </a:ext>
                  </a:extLst>
                </a:gridCol>
              </a:tblGrid>
              <a:tr h="2063380">
                <a:tc>
                  <a:txBody>
                    <a:bodyPr/>
                    <a:lstStyle/>
                    <a:p>
                      <a:pPr algn="ctr"/>
                      <a:endParaRPr lang="en-US" sz="1500" dirty="0"/>
                    </a:p>
                    <a:p>
                      <a:pPr algn="ctr"/>
                      <a:endParaRPr lang="en-US" sz="1500" dirty="0"/>
                    </a:p>
                    <a:p>
                      <a:pPr algn="ctr"/>
                      <a:endParaRPr lang="en-US" sz="1500" dirty="0"/>
                    </a:p>
                    <a:p>
                      <a:pPr algn="ctr"/>
                      <a:endParaRPr lang="en-US" sz="1500" dirty="0"/>
                    </a:p>
                    <a:p>
                      <a:pPr algn="ctr"/>
                      <a:r>
                        <a:rPr lang="en-US" sz="1400" dirty="0"/>
                        <a:t>What types of SEN do we provide for? </a:t>
                      </a:r>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2A3D2"/>
                    </a:solidFill>
                  </a:tcPr>
                </a:tc>
                <a:tc>
                  <a:txBody>
                    <a:bodyPr/>
                    <a:lstStyle/>
                    <a:p>
                      <a:r>
                        <a:rPr lang="en-US" sz="1150" dirty="0"/>
                        <a:t>Assess Education welcomes all students and provides for a range of identified needs including Communication and Interaction; Cognition and Learning; Social, Emotional and Mental Health and Sensory difficulties.</a:t>
                      </a:r>
                    </a:p>
                    <a:p>
                      <a:endParaRPr lang="en-US" sz="1150" dirty="0"/>
                    </a:p>
                    <a:p>
                      <a:r>
                        <a:rPr lang="en-US" sz="1150" dirty="0"/>
                        <a:t>We understand that children identified as having special educational needs (SEND) have a significantly greater difficulty in learning than most children the same age which prevents and/or hinders from making use of educational facilities  that are generally provided for students of similar ages in schools locally (SEND Code Of Practice, 2015). </a:t>
                      </a:r>
                    </a:p>
                    <a:p>
                      <a:endParaRPr lang="en-US" sz="1150" dirty="0"/>
                    </a:p>
                    <a:p>
                      <a:r>
                        <a:rPr lang="en-US" sz="1150" dirty="0"/>
                        <a:t>At Assess Education we keep registers of students who have special educational needs and disabilities (SEND) and additional needs. Students with significantly greater difficulty in learning are recorded on the SEND Register. The Additional Needs Register is for students who can access mainstream curriculums but have an additional need. </a:t>
                      </a:r>
                    </a:p>
                    <a:p>
                      <a:endParaRPr lang="en-US" sz="1150" dirty="0"/>
                    </a:p>
                    <a:p>
                      <a:endParaRPr lang="en-US" sz="11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69602389"/>
                  </a:ext>
                </a:extLst>
              </a:tr>
              <a:tr h="2718422">
                <a:tc>
                  <a:txBody>
                    <a:bodyPr/>
                    <a:lstStyle/>
                    <a:p>
                      <a:endParaRPr lang="en-US" sz="1300" dirty="0"/>
                    </a:p>
                    <a:p>
                      <a:endParaRPr lang="en-US" sz="1300" dirty="0"/>
                    </a:p>
                    <a:p>
                      <a:endParaRPr lang="en-US" sz="1300" dirty="0"/>
                    </a:p>
                    <a:p>
                      <a:endParaRPr lang="en-US" sz="1300" dirty="0"/>
                    </a:p>
                    <a:p>
                      <a:pPr algn="ctr"/>
                      <a:endParaRPr lang="en-US" sz="1300" dirty="0"/>
                    </a:p>
                    <a:p>
                      <a:pPr algn="ctr"/>
                      <a:endParaRPr lang="en-US" sz="1300" dirty="0"/>
                    </a:p>
                    <a:p>
                      <a:pPr algn="ctr"/>
                      <a:endParaRPr lang="en-US" sz="1300" dirty="0"/>
                    </a:p>
                    <a:p>
                      <a:pPr algn="ctr"/>
                      <a:r>
                        <a:rPr lang="en-US" sz="1400" dirty="0"/>
                        <a:t>How do we identify and assess students with SEN? </a:t>
                      </a:r>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2A3D2"/>
                    </a:solidFill>
                  </a:tcPr>
                </a:tc>
                <a:tc>
                  <a:txBody>
                    <a:bodyPr/>
                    <a:lstStyle/>
                    <a:p>
                      <a:r>
                        <a:rPr lang="en-US" sz="1150" dirty="0"/>
                        <a:t>Most students with SEN have undergone formal assessments or diagnoses at primary school. Throughout the transitional process, we ensure all relevant information is passed on from previous schools and the relevant authorities, so we are fully aware of students’ requirements before arriving at Assess Education. </a:t>
                      </a:r>
                    </a:p>
                    <a:p>
                      <a:endParaRPr lang="en-US" sz="1150" dirty="0"/>
                    </a:p>
                    <a:p>
                      <a:r>
                        <a:rPr lang="en-US" sz="1150" dirty="0"/>
                        <a:t>We will carry out detailed individual assessments for each students at the earliest opportunity to create an accurate image of assessment levels and educational needs including: </a:t>
                      </a:r>
                    </a:p>
                    <a:p>
                      <a:endParaRPr lang="en-US" sz="1150" dirty="0"/>
                    </a:p>
                    <a:p>
                      <a:pPr marL="171450" indent="-171450">
                        <a:buFont typeface="Arial" panose="020B0604020202020204" pitchFamily="34" charset="0"/>
                        <a:buChar char="•"/>
                      </a:pPr>
                      <a:r>
                        <a:rPr lang="en-US" sz="1150" dirty="0"/>
                        <a:t>Reading and spelling </a:t>
                      </a:r>
                      <a:r>
                        <a:rPr lang="en-GB" sz="1150" noProof="0" dirty="0"/>
                        <a:t>standardised</a:t>
                      </a:r>
                      <a:r>
                        <a:rPr lang="en-US" sz="1150" dirty="0"/>
                        <a:t> assessments</a:t>
                      </a:r>
                    </a:p>
                    <a:p>
                      <a:pPr marL="171450" indent="-171450">
                        <a:buFont typeface="Arial" panose="020B0604020202020204" pitchFamily="34" charset="0"/>
                        <a:buChar char="•"/>
                      </a:pPr>
                      <a:r>
                        <a:rPr lang="en-GB" sz="1150" dirty="0"/>
                        <a:t>Baseline English and Maths assessments </a:t>
                      </a:r>
                    </a:p>
                    <a:p>
                      <a:pPr marL="171450" indent="-171450">
                        <a:buFont typeface="Arial" panose="020B0604020202020204" pitchFamily="34" charset="0"/>
                        <a:buChar char="•"/>
                      </a:pPr>
                      <a:endParaRPr lang="en-GB" sz="1150" dirty="0"/>
                    </a:p>
                    <a:p>
                      <a:pPr marL="0" indent="0">
                        <a:buFont typeface="Arial" panose="020B0604020202020204" pitchFamily="34" charset="0"/>
                        <a:buNone/>
                      </a:pPr>
                      <a:r>
                        <a:rPr lang="en-GB" sz="1150" dirty="0"/>
                        <a:t>Our staff closely monitor the progress and attainment of all students, including those who have/may have SEN. We continuously monitor students during their time at Assess Education and can further identify students with special educational need. </a:t>
                      </a:r>
                    </a:p>
                    <a:p>
                      <a:pPr marL="0" indent="0">
                        <a:buFont typeface="Arial" panose="020B0604020202020204" pitchFamily="34" charset="0"/>
                        <a:buNone/>
                      </a:pPr>
                      <a:endParaRPr lang="en-GB" sz="1150" dirty="0"/>
                    </a:p>
                    <a:p>
                      <a:pPr marL="0" indent="0">
                        <a:buFont typeface="Arial" panose="020B0604020202020204" pitchFamily="34" charset="0"/>
                        <a:buNone/>
                      </a:pPr>
                      <a:r>
                        <a:rPr lang="en-GB" sz="1150" b="1" dirty="0">
                          <a:solidFill>
                            <a:srgbClr val="FF0000"/>
                          </a:solidFill>
                        </a:rPr>
                        <a:t>In line with SEND Code Of Practice (2014), We follow a graduated approach to identifying and assessing individual need through ‘Assess, Plan, Do, Review model (Assess a student’s special educational needs; Plan the provision to meet the student’s aspirations and agreed outcomes; Do – put the provisions in place to meet those outcomes; Review the support and progress).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91063345"/>
                  </a:ext>
                </a:extLst>
              </a:tr>
            </a:tbl>
          </a:graphicData>
        </a:graphic>
      </p:graphicFrame>
      <p:sp>
        <p:nvSpPr>
          <p:cNvPr id="7" name="Rectangle 6">
            <a:extLst>
              <a:ext uri="{FF2B5EF4-FFF2-40B4-BE49-F238E27FC236}">
                <a16:creationId xmlns:a16="http://schemas.microsoft.com/office/drawing/2014/main" id="{807F7A25-0267-1E51-9CEB-425F2E843C83}"/>
              </a:ext>
            </a:extLst>
          </p:cNvPr>
          <p:cNvSpPr/>
          <p:nvPr/>
        </p:nvSpPr>
        <p:spPr>
          <a:xfrm>
            <a:off x="294271" y="193965"/>
            <a:ext cx="10181743" cy="7185890"/>
          </a:xfrm>
          <a:prstGeom prst="rect">
            <a:avLst/>
          </a:prstGeom>
          <a:noFill/>
          <a:ln>
            <a:solidFill>
              <a:srgbClr val="85068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1579" dirty="0"/>
          </a:p>
        </p:txBody>
      </p:sp>
      <p:sp>
        <p:nvSpPr>
          <p:cNvPr id="8" name="TextBox 7">
            <a:extLst>
              <a:ext uri="{FF2B5EF4-FFF2-40B4-BE49-F238E27FC236}">
                <a16:creationId xmlns:a16="http://schemas.microsoft.com/office/drawing/2014/main" id="{FE96476E-3992-9254-B993-0FF2CB734301}"/>
              </a:ext>
            </a:extLst>
          </p:cNvPr>
          <p:cNvSpPr txBox="1"/>
          <p:nvPr/>
        </p:nvSpPr>
        <p:spPr>
          <a:xfrm>
            <a:off x="5144995" y="7021210"/>
            <a:ext cx="6289623" cy="400110"/>
          </a:xfrm>
          <a:prstGeom prst="rect">
            <a:avLst/>
          </a:prstGeom>
          <a:noFill/>
        </p:spPr>
        <p:txBody>
          <a:bodyPr wrap="square" rtlCol="0">
            <a:spAutoFit/>
          </a:bodyPr>
          <a:lstStyle/>
          <a:p>
            <a:pPr algn="ctr"/>
            <a:r>
              <a:rPr lang="en-US" sz="2000" i="1" dirty="0"/>
              <a:t>Taking pride and achievement in learning </a:t>
            </a:r>
            <a:endParaRPr lang="en-GB" sz="2000" i="1" dirty="0"/>
          </a:p>
        </p:txBody>
      </p:sp>
    </p:spTree>
    <p:extLst>
      <p:ext uri="{BB962C8B-B14F-4D97-AF65-F5344CB8AC3E}">
        <p14:creationId xmlns:p14="http://schemas.microsoft.com/office/powerpoint/2010/main" val="16414581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id="{A131AA7B-766F-09CE-DC7F-9AA85A57835C}"/>
              </a:ext>
            </a:extLst>
          </p:cNvPr>
          <p:cNvGrpSpPr/>
          <p:nvPr/>
        </p:nvGrpSpPr>
        <p:grpSpPr>
          <a:xfrm>
            <a:off x="2328536" y="674255"/>
            <a:ext cx="6276833" cy="5881110"/>
            <a:chOff x="1851891" y="400555"/>
            <a:chExt cx="6992650" cy="6881092"/>
          </a:xfrm>
        </p:grpSpPr>
        <p:sp>
          <p:nvSpPr>
            <p:cNvPr id="22" name="Oval 21">
              <a:extLst>
                <a:ext uri="{FF2B5EF4-FFF2-40B4-BE49-F238E27FC236}">
                  <a16:creationId xmlns:a16="http://schemas.microsoft.com/office/drawing/2014/main" id="{BBFD75D2-4E14-7448-1C9B-543A4DEA77EC}"/>
                </a:ext>
              </a:extLst>
            </p:cNvPr>
            <p:cNvSpPr/>
            <p:nvPr/>
          </p:nvSpPr>
          <p:spPr>
            <a:xfrm>
              <a:off x="2714878" y="1254918"/>
              <a:ext cx="5244307" cy="5172364"/>
            </a:xfrm>
            <a:prstGeom prst="ellipse">
              <a:avLst/>
            </a:prstGeom>
            <a:noFill/>
            <a:ln>
              <a:solidFill>
                <a:srgbClr val="85068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Oval 1">
              <a:extLst>
                <a:ext uri="{FF2B5EF4-FFF2-40B4-BE49-F238E27FC236}">
                  <a16:creationId xmlns:a16="http://schemas.microsoft.com/office/drawing/2014/main" id="{269D5886-EB74-6C80-4805-0B2D3F8E2DD8}"/>
                </a:ext>
              </a:extLst>
            </p:cNvPr>
            <p:cNvSpPr/>
            <p:nvPr/>
          </p:nvSpPr>
          <p:spPr>
            <a:xfrm>
              <a:off x="4634704" y="400555"/>
              <a:ext cx="1773382" cy="1708727"/>
            </a:xfrm>
            <a:prstGeom prst="ellipse">
              <a:avLst/>
            </a:prstGeom>
            <a:solidFill>
              <a:srgbClr val="D2A3D2"/>
            </a:solidFill>
            <a:ln>
              <a:solidFill>
                <a:srgbClr val="D2A3D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Oval 2">
              <a:extLst>
                <a:ext uri="{FF2B5EF4-FFF2-40B4-BE49-F238E27FC236}">
                  <a16:creationId xmlns:a16="http://schemas.microsoft.com/office/drawing/2014/main" id="{E0D1CBE1-7307-3F28-E326-A63B24F340B5}"/>
                </a:ext>
              </a:extLst>
            </p:cNvPr>
            <p:cNvSpPr/>
            <p:nvPr/>
          </p:nvSpPr>
          <p:spPr>
            <a:xfrm>
              <a:off x="1851891" y="2925472"/>
              <a:ext cx="1773382" cy="1708727"/>
            </a:xfrm>
            <a:prstGeom prst="ellipse">
              <a:avLst/>
            </a:prstGeom>
            <a:solidFill>
              <a:srgbClr val="D2A3D2"/>
            </a:solidFill>
            <a:ln>
              <a:solidFill>
                <a:srgbClr val="D2A3D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Oval 3">
              <a:extLst>
                <a:ext uri="{FF2B5EF4-FFF2-40B4-BE49-F238E27FC236}">
                  <a16:creationId xmlns:a16="http://schemas.microsoft.com/office/drawing/2014/main" id="{0A4B43DA-DC78-E1A9-3E7C-EF634B25B22F}"/>
                </a:ext>
              </a:extLst>
            </p:cNvPr>
            <p:cNvSpPr/>
            <p:nvPr/>
          </p:nvSpPr>
          <p:spPr>
            <a:xfrm>
              <a:off x="4450340" y="5572920"/>
              <a:ext cx="1773382" cy="1708727"/>
            </a:xfrm>
            <a:prstGeom prst="ellipse">
              <a:avLst/>
            </a:prstGeom>
            <a:solidFill>
              <a:srgbClr val="D2A3D2"/>
            </a:solidFill>
            <a:ln>
              <a:solidFill>
                <a:srgbClr val="D2A3D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Oval 4">
              <a:extLst>
                <a:ext uri="{FF2B5EF4-FFF2-40B4-BE49-F238E27FC236}">
                  <a16:creationId xmlns:a16="http://schemas.microsoft.com/office/drawing/2014/main" id="{2A8936A8-ADB3-D551-3299-F92CEF05EF1D}"/>
                </a:ext>
              </a:extLst>
            </p:cNvPr>
            <p:cNvSpPr/>
            <p:nvPr/>
          </p:nvSpPr>
          <p:spPr>
            <a:xfrm>
              <a:off x="7071159" y="2925472"/>
              <a:ext cx="1773382" cy="1708727"/>
            </a:xfrm>
            <a:prstGeom prst="ellipse">
              <a:avLst/>
            </a:prstGeom>
            <a:solidFill>
              <a:srgbClr val="D2A3D2"/>
            </a:solidFill>
            <a:ln>
              <a:solidFill>
                <a:srgbClr val="D2A3D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24" name="TextBox 23">
            <a:extLst>
              <a:ext uri="{FF2B5EF4-FFF2-40B4-BE49-F238E27FC236}">
                <a16:creationId xmlns:a16="http://schemas.microsoft.com/office/drawing/2014/main" id="{C542225B-FFEE-420D-033C-6D1252F94D85}"/>
              </a:ext>
            </a:extLst>
          </p:cNvPr>
          <p:cNvSpPr txBox="1"/>
          <p:nvPr/>
        </p:nvSpPr>
        <p:spPr>
          <a:xfrm>
            <a:off x="4921415" y="1219793"/>
            <a:ext cx="1401978" cy="369332"/>
          </a:xfrm>
          <a:prstGeom prst="rect">
            <a:avLst/>
          </a:prstGeom>
          <a:noFill/>
        </p:spPr>
        <p:txBody>
          <a:bodyPr wrap="square" rtlCol="0">
            <a:spAutoFit/>
          </a:bodyPr>
          <a:lstStyle/>
          <a:p>
            <a:pPr algn="ctr"/>
            <a:r>
              <a:rPr lang="en-US" dirty="0"/>
              <a:t>Assess </a:t>
            </a:r>
            <a:endParaRPr lang="en-GB" dirty="0"/>
          </a:p>
        </p:txBody>
      </p:sp>
      <p:sp>
        <p:nvSpPr>
          <p:cNvPr id="25" name="TextBox 24">
            <a:extLst>
              <a:ext uri="{FF2B5EF4-FFF2-40B4-BE49-F238E27FC236}">
                <a16:creationId xmlns:a16="http://schemas.microsoft.com/office/drawing/2014/main" id="{2C9C4A44-4B6E-C567-B6BC-7AB88956265F}"/>
              </a:ext>
            </a:extLst>
          </p:cNvPr>
          <p:cNvSpPr txBox="1"/>
          <p:nvPr/>
        </p:nvSpPr>
        <p:spPr>
          <a:xfrm>
            <a:off x="7108457" y="3377781"/>
            <a:ext cx="1401978" cy="369332"/>
          </a:xfrm>
          <a:prstGeom prst="rect">
            <a:avLst/>
          </a:prstGeom>
          <a:noFill/>
        </p:spPr>
        <p:txBody>
          <a:bodyPr wrap="square" rtlCol="0">
            <a:spAutoFit/>
          </a:bodyPr>
          <a:lstStyle/>
          <a:p>
            <a:pPr algn="ctr"/>
            <a:r>
              <a:rPr lang="en-US" dirty="0"/>
              <a:t>Plan  </a:t>
            </a:r>
            <a:endParaRPr lang="en-GB" dirty="0"/>
          </a:p>
        </p:txBody>
      </p:sp>
      <p:sp>
        <p:nvSpPr>
          <p:cNvPr id="26" name="TextBox 25">
            <a:extLst>
              <a:ext uri="{FF2B5EF4-FFF2-40B4-BE49-F238E27FC236}">
                <a16:creationId xmlns:a16="http://schemas.microsoft.com/office/drawing/2014/main" id="{563A4351-2DA5-5D8C-D1B2-B4275E2356EE}"/>
              </a:ext>
            </a:extLst>
          </p:cNvPr>
          <p:cNvSpPr txBox="1"/>
          <p:nvPr/>
        </p:nvSpPr>
        <p:spPr>
          <a:xfrm>
            <a:off x="4755923" y="5640493"/>
            <a:ext cx="1401978" cy="369332"/>
          </a:xfrm>
          <a:prstGeom prst="rect">
            <a:avLst/>
          </a:prstGeom>
          <a:noFill/>
        </p:spPr>
        <p:txBody>
          <a:bodyPr wrap="square" rtlCol="0">
            <a:spAutoFit/>
          </a:bodyPr>
          <a:lstStyle/>
          <a:p>
            <a:pPr algn="ctr"/>
            <a:r>
              <a:rPr lang="en-US" dirty="0"/>
              <a:t>Do</a:t>
            </a:r>
            <a:endParaRPr lang="en-GB" dirty="0"/>
          </a:p>
        </p:txBody>
      </p:sp>
      <p:sp>
        <p:nvSpPr>
          <p:cNvPr id="27" name="TextBox 26">
            <a:extLst>
              <a:ext uri="{FF2B5EF4-FFF2-40B4-BE49-F238E27FC236}">
                <a16:creationId xmlns:a16="http://schemas.microsoft.com/office/drawing/2014/main" id="{54A9DC45-AD31-D620-2F96-88AF5677F5D2}"/>
              </a:ext>
            </a:extLst>
          </p:cNvPr>
          <p:cNvSpPr txBox="1"/>
          <p:nvPr/>
        </p:nvSpPr>
        <p:spPr>
          <a:xfrm>
            <a:off x="2402193" y="3407760"/>
            <a:ext cx="1401978" cy="369332"/>
          </a:xfrm>
          <a:prstGeom prst="rect">
            <a:avLst/>
          </a:prstGeom>
          <a:noFill/>
        </p:spPr>
        <p:txBody>
          <a:bodyPr wrap="square" rtlCol="0">
            <a:spAutoFit/>
          </a:bodyPr>
          <a:lstStyle/>
          <a:p>
            <a:pPr algn="ctr"/>
            <a:r>
              <a:rPr lang="en-US" dirty="0"/>
              <a:t>Review  </a:t>
            </a:r>
            <a:endParaRPr lang="en-GB" dirty="0"/>
          </a:p>
        </p:txBody>
      </p:sp>
      <p:sp>
        <p:nvSpPr>
          <p:cNvPr id="28" name="TextBox 27">
            <a:extLst>
              <a:ext uri="{FF2B5EF4-FFF2-40B4-BE49-F238E27FC236}">
                <a16:creationId xmlns:a16="http://schemas.microsoft.com/office/drawing/2014/main" id="{1BA607CA-A317-CE7F-D475-7D120A60EDDF}"/>
              </a:ext>
            </a:extLst>
          </p:cNvPr>
          <p:cNvSpPr txBox="1"/>
          <p:nvPr/>
        </p:nvSpPr>
        <p:spPr>
          <a:xfrm>
            <a:off x="4660989" y="3269260"/>
            <a:ext cx="1675059" cy="646331"/>
          </a:xfrm>
          <a:prstGeom prst="rect">
            <a:avLst/>
          </a:prstGeom>
          <a:noFill/>
        </p:spPr>
        <p:txBody>
          <a:bodyPr wrap="square" rtlCol="0">
            <a:spAutoFit/>
          </a:bodyPr>
          <a:lstStyle/>
          <a:p>
            <a:pPr algn="ctr"/>
            <a:r>
              <a:rPr lang="en-US" dirty="0"/>
              <a:t>The Graduated Approach  </a:t>
            </a:r>
            <a:endParaRPr lang="en-GB" dirty="0"/>
          </a:p>
        </p:txBody>
      </p:sp>
      <p:sp>
        <p:nvSpPr>
          <p:cNvPr id="29" name="TextBox 28">
            <a:extLst>
              <a:ext uri="{FF2B5EF4-FFF2-40B4-BE49-F238E27FC236}">
                <a16:creationId xmlns:a16="http://schemas.microsoft.com/office/drawing/2014/main" id="{89B4BAD6-689B-7376-214A-B40BAC13EA50}"/>
              </a:ext>
            </a:extLst>
          </p:cNvPr>
          <p:cNvSpPr txBox="1"/>
          <p:nvPr/>
        </p:nvSpPr>
        <p:spPr>
          <a:xfrm>
            <a:off x="276287" y="842767"/>
            <a:ext cx="3001818" cy="1492716"/>
          </a:xfrm>
          <a:prstGeom prst="rect">
            <a:avLst/>
          </a:prstGeom>
          <a:noFill/>
        </p:spPr>
        <p:txBody>
          <a:bodyPr wrap="square" rtlCol="0">
            <a:spAutoFit/>
          </a:bodyPr>
          <a:lstStyle/>
          <a:p>
            <a:pPr algn="ctr"/>
            <a:r>
              <a:rPr lang="en-US" sz="1300" b="1" dirty="0"/>
              <a:t>Review</a:t>
            </a:r>
          </a:p>
          <a:p>
            <a:pPr marL="285750" indent="-285750" algn="ctr">
              <a:buFont typeface="Arial" panose="020B0604020202020204" pitchFamily="34" charset="0"/>
              <a:buChar char="•"/>
            </a:pPr>
            <a:r>
              <a:rPr lang="en-US" sz="1300" dirty="0"/>
              <a:t>Review meetings for ASPs, EHCPs and PFAs </a:t>
            </a:r>
          </a:p>
          <a:p>
            <a:pPr marL="285750" indent="-285750" algn="ctr">
              <a:buFont typeface="Arial" panose="020B0604020202020204" pitchFamily="34" charset="0"/>
              <a:buChar char="•"/>
            </a:pPr>
            <a:r>
              <a:rPr lang="en-US" sz="1300" b="1" dirty="0">
                <a:solidFill>
                  <a:srgbClr val="FF0000"/>
                </a:solidFill>
              </a:rPr>
              <a:t>Termly meetings with parents </a:t>
            </a:r>
          </a:p>
          <a:p>
            <a:pPr marL="285750" indent="-285750" algn="ctr">
              <a:buFont typeface="Arial" panose="020B0604020202020204" pitchFamily="34" charset="0"/>
              <a:buChar char="•"/>
            </a:pPr>
            <a:r>
              <a:rPr lang="en-US" sz="1300" b="1" dirty="0">
                <a:solidFill>
                  <a:srgbClr val="FF0000"/>
                </a:solidFill>
              </a:rPr>
              <a:t>Meetings with students </a:t>
            </a:r>
          </a:p>
          <a:p>
            <a:pPr marL="285750" indent="-285750" algn="ctr">
              <a:buFont typeface="Arial" panose="020B0604020202020204" pitchFamily="34" charset="0"/>
              <a:buChar char="•"/>
            </a:pPr>
            <a:r>
              <a:rPr lang="en-US" sz="1300" dirty="0"/>
              <a:t>Close monitoring of progress/tracking </a:t>
            </a:r>
            <a:endParaRPr lang="en-GB" sz="1300" dirty="0"/>
          </a:p>
        </p:txBody>
      </p:sp>
      <p:sp>
        <p:nvSpPr>
          <p:cNvPr id="30" name="TextBox 29">
            <a:extLst>
              <a:ext uri="{FF2B5EF4-FFF2-40B4-BE49-F238E27FC236}">
                <a16:creationId xmlns:a16="http://schemas.microsoft.com/office/drawing/2014/main" id="{F3009A05-6B2D-D9DC-97EF-FE060D5C05D3}"/>
              </a:ext>
            </a:extLst>
          </p:cNvPr>
          <p:cNvSpPr txBox="1"/>
          <p:nvPr/>
        </p:nvSpPr>
        <p:spPr>
          <a:xfrm>
            <a:off x="476191" y="5094956"/>
            <a:ext cx="2648268" cy="1092607"/>
          </a:xfrm>
          <a:prstGeom prst="rect">
            <a:avLst/>
          </a:prstGeom>
          <a:noFill/>
        </p:spPr>
        <p:txBody>
          <a:bodyPr wrap="square" rtlCol="0">
            <a:spAutoFit/>
          </a:bodyPr>
          <a:lstStyle/>
          <a:p>
            <a:pPr algn="ctr"/>
            <a:r>
              <a:rPr lang="en-US" sz="1300" b="1" dirty="0"/>
              <a:t>Do</a:t>
            </a:r>
          </a:p>
          <a:p>
            <a:pPr marL="285750" indent="-285750" algn="ctr">
              <a:buFont typeface="Arial" panose="020B0604020202020204" pitchFamily="34" charset="0"/>
              <a:buChar char="•"/>
            </a:pPr>
            <a:r>
              <a:rPr lang="en-US" sz="1300" dirty="0"/>
              <a:t>Quality teaching </a:t>
            </a:r>
          </a:p>
          <a:p>
            <a:pPr marL="285750" indent="-285750" algn="ctr">
              <a:buFont typeface="Arial" panose="020B0604020202020204" pitchFamily="34" charset="0"/>
              <a:buChar char="•"/>
            </a:pPr>
            <a:r>
              <a:rPr lang="en-GB" sz="1300" dirty="0"/>
              <a:t>Personalised</a:t>
            </a:r>
            <a:r>
              <a:rPr lang="en-US" sz="1300" dirty="0"/>
              <a:t>, innovative provision </a:t>
            </a:r>
          </a:p>
          <a:p>
            <a:pPr marL="285750" indent="-285750" algn="ctr">
              <a:buFont typeface="Arial" panose="020B0604020202020204" pitchFamily="34" charset="0"/>
              <a:buChar char="•"/>
            </a:pPr>
            <a:r>
              <a:rPr lang="en-US" sz="1300" dirty="0"/>
              <a:t>Targeted intervention </a:t>
            </a:r>
            <a:endParaRPr lang="en-GB" sz="1300" dirty="0"/>
          </a:p>
        </p:txBody>
      </p:sp>
      <p:sp>
        <p:nvSpPr>
          <p:cNvPr id="31" name="TextBox 30">
            <a:extLst>
              <a:ext uri="{FF2B5EF4-FFF2-40B4-BE49-F238E27FC236}">
                <a16:creationId xmlns:a16="http://schemas.microsoft.com/office/drawing/2014/main" id="{0C03D487-7B0E-2D81-BFC2-AE64C1633414}"/>
              </a:ext>
            </a:extLst>
          </p:cNvPr>
          <p:cNvSpPr txBox="1"/>
          <p:nvPr/>
        </p:nvSpPr>
        <p:spPr>
          <a:xfrm>
            <a:off x="7358373" y="662417"/>
            <a:ext cx="3039170" cy="1892826"/>
          </a:xfrm>
          <a:prstGeom prst="rect">
            <a:avLst/>
          </a:prstGeom>
          <a:noFill/>
        </p:spPr>
        <p:txBody>
          <a:bodyPr wrap="square" rtlCol="0">
            <a:spAutoFit/>
          </a:bodyPr>
          <a:lstStyle/>
          <a:p>
            <a:pPr algn="ctr"/>
            <a:r>
              <a:rPr lang="en-US" sz="1300" b="1" dirty="0"/>
              <a:t>Assess</a:t>
            </a:r>
          </a:p>
          <a:p>
            <a:pPr marL="285750" indent="-285750" algn="ctr">
              <a:buFont typeface="Arial" panose="020B0604020202020204" pitchFamily="34" charset="0"/>
              <a:buChar char="•"/>
            </a:pPr>
            <a:r>
              <a:rPr lang="en-US" sz="1300" dirty="0"/>
              <a:t>Close liaison with families and previous schools</a:t>
            </a:r>
          </a:p>
          <a:p>
            <a:pPr marL="285750" indent="-285750" algn="ctr">
              <a:buFont typeface="Arial" panose="020B0604020202020204" pitchFamily="34" charset="0"/>
              <a:buChar char="•"/>
            </a:pPr>
            <a:r>
              <a:rPr lang="en-US" sz="1300" dirty="0"/>
              <a:t>Assessments on entry </a:t>
            </a:r>
          </a:p>
          <a:p>
            <a:pPr marL="285750" indent="-285750" algn="ctr">
              <a:buFont typeface="Arial" panose="020B0604020202020204" pitchFamily="34" charset="0"/>
              <a:buChar char="•"/>
            </a:pPr>
            <a:r>
              <a:rPr lang="en-US" sz="1300" dirty="0"/>
              <a:t>Continuous, close monitoring of progress</a:t>
            </a:r>
          </a:p>
          <a:p>
            <a:pPr marL="285750" indent="-285750" algn="ctr">
              <a:buFont typeface="Arial" panose="020B0604020202020204" pitchFamily="34" charset="0"/>
              <a:buChar char="•"/>
            </a:pPr>
            <a:r>
              <a:rPr lang="en-US" sz="1300" dirty="0"/>
              <a:t>Referrals made to SENCo </a:t>
            </a:r>
          </a:p>
          <a:p>
            <a:pPr marL="285750" indent="-285750" algn="ctr">
              <a:buFont typeface="Arial" panose="020B0604020202020204" pitchFamily="34" charset="0"/>
              <a:buChar char="•"/>
            </a:pPr>
            <a:r>
              <a:rPr lang="en-US" sz="1300" dirty="0"/>
              <a:t>Referrals to external agencies where required  </a:t>
            </a:r>
            <a:endParaRPr lang="en-GB" sz="1300" dirty="0"/>
          </a:p>
        </p:txBody>
      </p:sp>
      <p:sp>
        <p:nvSpPr>
          <p:cNvPr id="32" name="TextBox 31">
            <a:extLst>
              <a:ext uri="{FF2B5EF4-FFF2-40B4-BE49-F238E27FC236}">
                <a16:creationId xmlns:a16="http://schemas.microsoft.com/office/drawing/2014/main" id="{3080734E-A7D2-9617-99D1-14CA7C883C4E}"/>
              </a:ext>
            </a:extLst>
          </p:cNvPr>
          <p:cNvSpPr txBox="1"/>
          <p:nvPr/>
        </p:nvSpPr>
        <p:spPr>
          <a:xfrm>
            <a:off x="6925154" y="5078801"/>
            <a:ext cx="3900755" cy="1492716"/>
          </a:xfrm>
          <a:prstGeom prst="rect">
            <a:avLst/>
          </a:prstGeom>
          <a:noFill/>
        </p:spPr>
        <p:txBody>
          <a:bodyPr wrap="square" rtlCol="0">
            <a:spAutoFit/>
          </a:bodyPr>
          <a:lstStyle/>
          <a:p>
            <a:pPr algn="ctr"/>
            <a:r>
              <a:rPr lang="en-US" sz="1300" b="1" dirty="0"/>
              <a:t>Plan </a:t>
            </a:r>
          </a:p>
          <a:p>
            <a:pPr marL="285750" indent="-285750" algn="ctr">
              <a:buFont typeface="Arial" panose="020B0604020202020204" pitchFamily="34" charset="0"/>
              <a:buChar char="•"/>
            </a:pPr>
            <a:r>
              <a:rPr lang="en-US" sz="1300" dirty="0"/>
              <a:t>Student-centered  planning</a:t>
            </a:r>
          </a:p>
          <a:p>
            <a:pPr marL="285750" indent="-285750" algn="ctr">
              <a:buFont typeface="Arial" panose="020B0604020202020204" pitchFamily="34" charset="0"/>
              <a:buChar char="•"/>
            </a:pPr>
            <a:r>
              <a:rPr lang="en-US" sz="1300" dirty="0"/>
              <a:t>Learner profiles </a:t>
            </a:r>
          </a:p>
          <a:p>
            <a:pPr marL="285750" indent="-285750" algn="ctr">
              <a:buFont typeface="Arial" panose="020B0604020202020204" pitchFamily="34" charset="0"/>
              <a:buChar char="•"/>
            </a:pPr>
            <a:r>
              <a:rPr lang="en-US" sz="1300" dirty="0"/>
              <a:t>Additional support plans (ASP) </a:t>
            </a:r>
          </a:p>
          <a:p>
            <a:pPr marL="285750" indent="-285750" algn="ctr">
              <a:buFont typeface="Arial" panose="020B0604020202020204" pitchFamily="34" charset="0"/>
              <a:buChar char="•"/>
            </a:pPr>
            <a:r>
              <a:rPr lang="en-US" sz="1300" dirty="0"/>
              <a:t>Education, Health and Care Plan (EHCP) </a:t>
            </a:r>
          </a:p>
          <a:p>
            <a:pPr marL="285750" indent="-285750" algn="ctr">
              <a:buFont typeface="Arial" panose="020B0604020202020204" pitchFamily="34" charset="0"/>
              <a:buChar char="•"/>
            </a:pPr>
            <a:r>
              <a:rPr lang="en-US" sz="1300" dirty="0"/>
              <a:t>Pupil Funding Agreement (PFA) </a:t>
            </a:r>
          </a:p>
          <a:p>
            <a:pPr marL="285750" indent="-285750" algn="ctr">
              <a:buFont typeface="Arial" panose="020B0604020202020204" pitchFamily="34" charset="0"/>
              <a:buChar char="•"/>
            </a:pPr>
            <a:r>
              <a:rPr lang="en-US" sz="1300" dirty="0"/>
              <a:t>Lesson / Intervention planning </a:t>
            </a:r>
          </a:p>
        </p:txBody>
      </p:sp>
      <p:sp>
        <p:nvSpPr>
          <p:cNvPr id="33" name="Rectangle 32">
            <a:extLst>
              <a:ext uri="{FF2B5EF4-FFF2-40B4-BE49-F238E27FC236}">
                <a16:creationId xmlns:a16="http://schemas.microsoft.com/office/drawing/2014/main" id="{6B0A4958-864D-1898-769B-3E1202077017}"/>
              </a:ext>
            </a:extLst>
          </p:cNvPr>
          <p:cNvSpPr/>
          <p:nvPr/>
        </p:nvSpPr>
        <p:spPr>
          <a:xfrm>
            <a:off x="294271" y="193965"/>
            <a:ext cx="10181743" cy="7185890"/>
          </a:xfrm>
          <a:prstGeom prst="rect">
            <a:avLst/>
          </a:prstGeom>
          <a:noFill/>
          <a:ln>
            <a:solidFill>
              <a:srgbClr val="85068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1579" dirty="0"/>
          </a:p>
        </p:txBody>
      </p:sp>
      <p:sp>
        <p:nvSpPr>
          <p:cNvPr id="34" name="TextBox 33">
            <a:extLst>
              <a:ext uri="{FF2B5EF4-FFF2-40B4-BE49-F238E27FC236}">
                <a16:creationId xmlns:a16="http://schemas.microsoft.com/office/drawing/2014/main" id="{F7F97C35-CBD4-6DBB-811B-8DFC13B9D8FB}"/>
              </a:ext>
            </a:extLst>
          </p:cNvPr>
          <p:cNvSpPr txBox="1"/>
          <p:nvPr/>
        </p:nvSpPr>
        <p:spPr>
          <a:xfrm>
            <a:off x="5191177" y="7004524"/>
            <a:ext cx="6289623" cy="400110"/>
          </a:xfrm>
          <a:prstGeom prst="rect">
            <a:avLst/>
          </a:prstGeom>
          <a:noFill/>
        </p:spPr>
        <p:txBody>
          <a:bodyPr wrap="square" rtlCol="0">
            <a:spAutoFit/>
          </a:bodyPr>
          <a:lstStyle/>
          <a:p>
            <a:pPr algn="ctr"/>
            <a:r>
              <a:rPr lang="en-US" sz="2000" i="1" dirty="0"/>
              <a:t>Taking pride and achievement in learning </a:t>
            </a:r>
            <a:endParaRPr lang="en-GB" sz="2000" i="1" dirty="0"/>
          </a:p>
        </p:txBody>
      </p:sp>
    </p:spTree>
    <p:extLst>
      <p:ext uri="{BB962C8B-B14F-4D97-AF65-F5344CB8AC3E}">
        <p14:creationId xmlns:p14="http://schemas.microsoft.com/office/powerpoint/2010/main" val="35235505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394946AF-67B7-E76F-3325-E812C00E1A91}"/>
              </a:ext>
            </a:extLst>
          </p:cNvPr>
          <p:cNvGraphicFramePr>
            <a:graphicFrameLocks noGrp="1"/>
          </p:cNvGraphicFramePr>
          <p:nvPr>
            <p:extLst>
              <p:ext uri="{D42A27DB-BD31-4B8C-83A1-F6EECF244321}">
                <p14:modId xmlns:p14="http://schemas.microsoft.com/office/powerpoint/2010/main" val="2964458299"/>
              </p:ext>
            </p:extLst>
          </p:nvPr>
        </p:nvGraphicFramePr>
        <p:xfrm>
          <a:off x="392270" y="141287"/>
          <a:ext cx="9907273" cy="7101840"/>
        </p:xfrm>
        <a:graphic>
          <a:graphicData uri="http://schemas.openxmlformats.org/drawingml/2006/table">
            <a:tbl>
              <a:tblPr firstCol="1">
                <a:tableStyleId>{2D5ABB26-0587-4C30-8999-92F81FD0307C}</a:tableStyleId>
              </a:tblPr>
              <a:tblGrid>
                <a:gridCol w="1375570">
                  <a:extLst>
                    <a:ext uri="{9D8B030D-6E8A-4147-A177-3AD203B41FA5}">
                      <a16:colId xmlns:a16="http://schemas.microsoft.com/office/drawing/2014/main" val="205456462"/>
                    </a:ext>
                  </a:extLst>
                </a:gridCol>
                <a:gridCol w="8531703">
                  <a:extLst>
                    <a:ext uri="{9D8B030D-6E8A-4147-A177-3AD203B41FA5}">
                      <a16:colId xmlns:a16="http://schemas.microsoft.com/office/drawing/2014/main" val="2828905995"/>
                    </a:ext>
                  </a:extLst>
                </a:gridCol>
              </a:tblGrid>
              <a:tr h="6762836">
                <a:tc>
                  <a:txBody>
                    <a:bodyPr/>
                    <a:lstStyle/>
                    <a:p>
                      <a:pPr algn="ctr"/>
                      <a:endParaRPr lang="en-US" sz="1150" dirty="0"/>
                    </a:p>
                    <a:p>
                      <a:pPr algn="ctr"/>
                      <a:endParaRPr lang="en-US" sz="1150" dirty="0"/>
                    </a:p>
                    <a:p>
                      <a:pPr algn="ctr"/>
                      <a:endParaRPr lang="en-US" sz="1150" dirty="0"/>
                    </a:p>
                    <a:p>
                      <a:pPr algn="ctr"/>
                      <a:endParaRPr lang="en-US" sz="1150" dirty="0"/>
                    </a:p>
                    <a:p>
                      <a:pPr algn="ctr"/>
                      <a:endParaRPr lang="en-US" sz="1150" dirty="0"/>
                    </a:p>
                    <a:p>
                      <a:pPr algn="ctr"/>
                      <a:endParaRPr lang="en-US" sz="1150" dirty="0"/>
                    </a:p>
                    <a:p>
                      <a:pPr algn="ctr"/>
                      <a:endParaRPr lang="en-US" sz="1150" dirty="0"/>
                    </a:p>
                    <a:p>
                      <a:pPr algn="ctr"/>
                      <a:endParaRPr lang="en-US" sz="1150" dirty="0"/>
                    </a:p>
                    <a:p>
                      <a:pPr algn="ctr"/>
                      <a:endParaRPr lang="en-US" sz="1150" dirty="0"/>
                    </a:p>
                    <a:p>
                      <a:pPr algn="ctr"/>
                      <a:endParaRPr lang="en-US" sz="1150" dirty="0"/>
                    </a:p>
                    <a:p>
                      <a:pPr algn="ctr"/>
                      <a:endParaRPr lang="en-US" sz="1150" dirty="0"/>
                    </a:p>
                    <a:p>
                      <a:pPr algn="ctr"/>
                      <a:endParaRPr lang="en-US" sz="1150" dirty="0"/>
                    </a:p>
                    <a:p>
                      <a:pPr algn="ctr"/>
                      <a:endParaRPr lang="en-US" sz="1150" dirty="0"/>
                    </a:p>
                    <a:p>
                      <a:pPr algn="ctr"/>
                      <a:endParaRPr lang="en-US" sz="1150" dirty="0"/>
                    </a:p>
                    <a:p>
                      <a:pPr algn="ctr"/>
                      <a:endParaRPr lang="en-US" sz="1150" dirty="0"/>
                    </a:p>
                    <a:p>
                      <a:pPr algn="ctr"/>
                      <a:endParaRPr lang="en-US" sz="1150" dirty="0"/>
                    </a:p>
                    <a:p>
                      <a:pPr algn="ctr"/>
                      <a:endParaRPr lang="en-US" sz="1400" dirty="0"/>
                    </a:p>
                    <a:p>
                      <a:pPr algn="ctr"/>
                      <a:r>
                        <a:rPr lang="en-US" sz="1400" dirty="0"/>
                        <a:t>What types of SEN do we provide for? </a:t>
                      </a:r>
                      <a:endParaRPr lang="en-GB"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2A3D2"/>
                    </a:solidFill>
                  </a:tcPr>
                </a:tc>
                <a:tc>
                  <a:txBody>
                    <a:bodyPr/>
                    <a:lstStyle/>
                    <a:p>
                      <a:r>
                        <a:rPr lang="en-US" sz="1150" dirty="0"/>
                        <a:t>At Assess Education, we are committed to providing high-quality, tailored and innovative teaching to meet the needs of all students. Teachers plan for students with SEN using personalised practices (focusing on students and family viewpoints and short/long-term goals) to write Learner Profiles </a:t>
                      </a:r>
                      <a:r>
                        <a:rPr lang="en-US" sz="1150" b="1" dirty="0">
                          <a:solidFill>
                            <a:srgbClr val="FF0000"/>
                          </a:solidFill>
                        </a:rPr>
                        <a:t>(Appendix 2). </a:t>
                      </a:r>
                      <a:r>
                        <a:rPr lang="en-US" sz="1150" dirty="0"/>
                        <a:t>Students’ Learner Profiles give staff an overview of students’ strengths as well as needs and guidance on how best to support them in the school environment. </a:t>
                      </a:r>
                    </a:p>
                    <a:p>
                      <a:endParaRPr lang="en-US" sz="1150" dirty="0"/>
                    </a:p>
                    <a:p>
                      <a:r>
                        <a:rPr lang="en-US" sz="1150" dirty="0"/>
                        <a:t>We ensure all students’ needs are met using Element 1 funding (for all students), Element 2 funding (for students with special educational needs) and Element 3 funding (for students with high needs): </a:t>
                      </a:r>
                    </a:p>
                    <a:p>
                      <a:endParaRPr lang="en-US" sz="1150" dirty="0"/>
                    </a:p>
                    <a:p>
                      <a:endParaRPr lang="en-US" sz="1150" dirty="0"/>
                    </a:p>
                    <a:p>
                      <a:endParaRPr lang="en-US" sz="1150" dirty="0"/>
                    </a:p>
                    <a:p>
                      <a:endParaRPr lang="en-US" sz="1150" dirty="0"/>
                    </a:p>
                    <a:p>
                      <a:endParaRPr lang="en-US" sz="1150" dirty="0"/>
                    </a:p>
                    <a:p>
                      <a:endParaRPr lang="en-US" sz="1150" dirty="0"/>
                    </a:p>
                    <a:p>
                      <a:endParaRPr lang="en-US" sz="1150" dirty="0"/>
                    </a:p>
                    <a:p>
                      <a:endParaRPr lang="en-US" sz="1150" dirty="0"/>
                    </a:p>
                    <a:p>
                      <a:endParaRPr lang="en-US" sz="1150" dirty="0"/>
                    </a:p>
                    <a:p>
                      <a:endParaRPr lang="en-US" sz="1150" dirty="0"/>
                    </a:p>
                    <a:p>
                      <a:endParaRPr lang="en-US" sz="1150" dirty="0"/>
                    </a:p>
                    <a:p>
                      <a:endParaRPr lang="en-US" sz="1150" dirty="0"/>
                    </a:p>
                    <a:p>
                      <a:endParaRPr lang="en-US" sz="1150" dirty="0"/>
                    </a:p>
                    <a:p>
                      <a:endParaRPr lang="en-US" sz="1150" dirty="0"/>
                    </a:p>
                    <a:p>
                      <a:endParaRPr lang="en-US" sz="1150" dirty="0"/>
                    </a:p>
                    <a:p>
                      <a:endParaRPr lang="en-US" sz="1150" dirty="0"/>
                    </a:p>
                    <a:p>
                      <a:endParaRPr lang="en-US" sz="1150" dirty="0"/>
                    </a:p>
                    <a:p>
                      <a:endParaRPr lang="en-US" sz="1150" dirty="0"/>
                    </a:p>
                    <a:p>
                      <a:endParaRPr lang="en-US" sz="1150" dirty="0"/>
                    </a:p>
                    <a:p>
                      <a:endParaRPr lang="en-US" sz="1150" dirty="0"/>
                    </a:p>
                    <a:p>
                      <a:endParaRPr lang="en-US" sz="1150" dirty="0"/>
                    </a:p>
                    <a:p>
                      <a:endParaRPr lang="en-US" sz="1150" dirty="0"/>
                    </a:p>
                    <a:p>
                      <a:endParaRPr lang="en-US" sz="1150" dirty="0"/>
                    </a:p>
                    <a:p>
                      <a:endParaRPr lang="en-US" sz="1150" dirty="0"/>
                    </a:p>
                    <a:p>
                      <a:endParaRPr lang="en-US" sz="1150" dirty="0"/>
                    </a:p>
                    <a:p>
                      <a:endParaRPr lang="en-US" sz="1150" dirty="0"/>
                    </a:p>
                    <a:p>
                      <a:endParaRPr lang="en-US" sz="1150" dirty="0"/>
                    </a:p>
                    <a:p>
                      <a:endParaRPr lang="en-US" sz="1150" dirty="0"/>
                    </a:p>
                    <a:p>
                      <a:endParaRPr lang="en-US" sz="1150" dirty="0"/>
                    </a:p>
                    <a:p>
                      <a:endParaRPr lang="en-US" sz="1150" dirty="0"/>
                    </a:p>
                    <a:p>
                      <a:endParaRPr lang="en-US" sz="1150" dirty="0"/>
                    </a:p>
                    <a:p>
                      <a:endParaRPr lang="en-US" sz="1150" dirty="0"/>
                    </a:p>
                    <a:p>
                      <a:endParaRPr lang="en-US" sz="115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56268814"/>
                  </a:ext>
                </a:extLst>
              </a:tr>
            </a:tbl>
          </a:graphicData>
        </a:graphic>
      </p:graphicFrame>
      <p:sp>
        <p:nvSpPr>
          <p:cNvPr id="21" name="TextBox 20">
            <a:extLst>
              <a:ext uri="{FF2B5EF4-FFF2-40B4-BE49-F238E27FC236}">
                <a16:creationId xmlns:a16="http://schemas.microsoft.com/office/drawing/2014/main" id="{E1AC289D-37F6-2584-4661-4A71C149632F}"/>
              </a:ext>
            </a:extLst>
          </p:cNvPr>
          <p:cNvSpPr txBox="1"/>
          <p:nvPr/>
        </p:nvSpPr>
        <p:spPr>
          <a:xfrm>
            <a:off x="2416310" y="1515377"/>
            <a:ext cx="2729356" cy="369332"/>
          </a:xfrm>
          <a:prstGeom prst="rect">
            <a:avLst/>
          </a:prstGeom>
          <a:noFill/>
        </p:spPr>
        <p:txBody>
          <a:bodyPr wrap="square" rtlCol="0">
            <a:spAutoFit/>
          </a:bodyPr>
          <a:lstStyle/>
          <a:p>
            <a:pPr algn="ctr"/>
            <a:r>
              <a:rPr lang="en-US" sz="900" b="1" dirty="0"/>
              <a:t>Social, Emotional and Mental Health difficulties</a:t>
            </a:r>
            <a:r>
              <a:rPr lang="en-US" b="1" dirty="0"/>
              <a:t> </a:t>
            </a:r>
            <a:endParaRPr lang="en-GB" b="1" dirty="0"/>
          </a:p>
        </p:txBody>
      </p:sp>
      <p:sp>
        <p:nvSpPr>
          <p:cNvPr id="22" name="TextBox 21">
            <a:extLst>
              <a:ext uri="{FF2B5EF4-FFF2-40B4-BE49-F238E27FC236}">
                <a16:creationId xmlns:a16="http://schemas.microsoft.com/office/drawing/2014/main" id="{0A882DD1-C2C5-29CC-D6FD-7ED9431AC5EB}"/>
              </a:ext>
            </a:extLst>
          </p:cNvPr>
          <p:cNvSpPr txBox="1"/>
          <p:nvPr/>
        </p:nvSpPr>
        <p:spPr>
          <a:xfrm>
            <a:off x="7914404" y="1597530"/>
            <a:ext cx="1457566" cy="230832"/>
          </a:xfrm>
          <a:prstGeom prst="rect">
            <a:avLst/>
          </a:prstGeom>
          <a:noFill/>
        </p:spPr>
        <p:txBody>
          <a:bodyPr wrap="square" rtlCol="0">
            <a:spAutoFit/>
          </a:bodyPr>
          <a:lstStyle/>
          <a:p>
            <a:r>
              <a:rPr lang="en-US" sz="900" b="1" dirty="0"/>
              <a:t>Cognition and Learning </a:t>
            </a:r>
            <a:endParaRPr lang="en-GB" sz="900" b="1" dirty="0"/>
          </a:p>
        </p:txBody>
      </p:sp>
      <p:sp>
        <p:nvSpPr>
          <p:cNvPr id="23" name="TextBox 22">
            <a:extLst>
              <a:ext uri="{FF2B5EF4-FFF2-40B4-BE49-F238E27FC236}">
                <a16:creationId xmlns:a16="http://schemas.microsoft.com/office/drawing/2014/main" id="{07D54D47-471F-F706-D077-4E52CA60C415}"/>
              </a:ext>
            </a:extLst>
          </p:cNvPr>
          <p:cNvSpPr txBox="1"/>
          <p:nvPr/>
        </p:nvSpPr>
        <p:spPr>
          <a:xfrm>
            <a:off x="3288309" y="4573684"/>
            <a:ext cx="1857357" cy="230832"/>
          </a:xfrm>
          <a:prstGeom prst="rect">
            <a:avLst/>
          </a:prstGeom>
          <a:noFill/>
        </p:spPr>
        <p:txBody>
          <a:bodyPr wrap="square" rtlCol="0">
            <a:spAutoFit/>
          </a:bodyPr>
          <a:lstStyle/>
          <a:p>
            <a:r>
              <a:rPr lang="en-US" sz="900" b="1" dirty="0"/>
              <a:t>Sensory needs </a:t>
            </a:r>
            <a:endParaRPr lang="en-GB" sz="900" b="1" dirty="0"/>
          </a:p>
        </p:txBody>
      </p:sp>
      <p:sp>
        <p:nvSpPr>
          <p:cNvPr id="24" name="TextBox 23">
            <a:extLst>
              <a:ext uri="{FF2B5EF4-FFF2-40B4-BE49-F238E27FC236}">
                <a16:creationId xmlns:a16="http://schemas.microsoft.com/office/drawing/2014/main" id="{8442219E-CEC8-AB62-E6AA-546E0C4983EA}"/>
              </a:ext>
            </a:extLst>
          </p:cNvPr>
          <p:cNvSpPr txBox="1"/>
          <p:nvPr/>
        </p:nvSpPr>
        <p:spPr>
          <a:xfrm>
            <a:off x="7753048" y="4573684"/>
            <a:ext cx="2221336" cy="230832"/>
          </a:xfrm>
          <a:prstGeom prst="rect">
            <a:avLst/>
          </a:prstGeom>
          <a:noFill/>
        </p:spPr>
        <p:txBody>
          <a:bodyPr wrap="square" rtlCol="0">
            <a:spAutoFit/>
          </a:bodyPr>
          <a:lstStyle/>
          <a:p>
            <a:r>
              <a:rPr lang="en-US" sz="900" b="1" dirty="0"/>
              <a:t>Communication and Interaction </a:t>
            </a:r>
            <a:endParaRPr lang="en-GB" sz="900" b="1" dirty="0"/>
          </a:p>
        </p:txBody>
      </p:sp>
      <p:graphicFrame>
        <p:nvGraphicFramePr>
          <p:cNvPr id="2" name="Table 1">
            <a:extLst>
              <a:ext uri="{FF2B5EF4-FFF2-40B4-BE49-F238E27FC236}">
                <a16:creationId xmlns:a16="http://schemas.microsoft.com/office/drawing/2014/main" id="{B9627477-06B4-2D25-5C37-B72C533A3796}"/>
              </a:ext>
            </a:extLst>
          </p:cNvPr>
          <p:cNvGraphicFramePr>
            <a:graphicFrameLocks noGrp="1"/>
          </p:cNvGraphicFramePr>
          <p:nvPr>
            <p:extLst>
              <p:ext uri="{D42A27DB-BD31-4B8C-83A1-F6EECF244321}">
                <p14:modId xmlns:p14="http://schemas.microsoft.com/office/powerpoint/2010/main" val="4273658777"/>
              </p:ext>
            </p:extLst>
          </p:nvPr>
        </p:nvGraphicFramePr>
        <p:xfrm>
          <a:off x="1868243" y="1901715"/>
          <a:ext cx="3816192" cy="2459469"/>
        </p:xfrm>
        <a:graphic>
          <a:graphicData uri="http://schemas.openxmlformats.org/drawingml/2006/table">
            <a:tbl>
              <a:tblPr firstRow="1">
                <a:tableStyleId>{5C22544A-7EE6-4342-B048-85BDC9FD1C3A}</a:tableStyleId>
              </a:tblPr>
              <a:tblGrid>
                <a:gridCol w="1272064">
                  <a:extLst>
                    <a:ext uri="{9D8B030D-6E8A-4147-A177-3AD203B41FA5}">
                      <a16:colId xmlns:a16="http://schemas.microsoft.com/office/drawing/2014/main" val="2707444014"/>
                    </a:ext>
                  </a:extLst>
                </a:gridCol>
                <a:gridCol w="1272064">
                  <a:extLst>
                    <a:ext uri="{9D8B030D-6E8A-4147-A177-3AD203B41FA5}">
                      <a16:colId xmlns:a16="http://schemas.microsoft.com/office/drawing/2014/main" val="3045210763"/>
                    </a:ext>
                  </a:extLst>
                </a:gridCol>
                <a:gridCol w="1272064">
                  <a:extLst>
                    <a:ext uri="{9D8B030D-6E8A-4147-A177-3AD203B41FA5}">
                      <a16:colId xmlns:a16="http://schemas.microsoft.com/office/drawing/2014/main" val="713215589"/>
                    </a:ext>
                  </a:extLst>
                </a:gridCol>
              </a:tblGrid>
              <a:tr h="295389">
                <a:tc>
                  <a:txBody>
                    <a:bodyPr/>
                    <a:lstStyle/>
                    <a:p>
                      <a:r>
                        <a:rPr lang="en-GB" sz="900" dirty="0"/>
                        <a:t>Element 1 </a:t>
                      </a:r>
                    </a:p>
                  </a:txBody>
                  <a:tcPr>
                    <a:solidFill>
                      <a:srgbClr val="A63DA9"/>
                    </a:solidFill>
                  </a:tcPr>
                </a:tc>
                <a:tc>
                  <a:txBody>
                    <a:bodyPr/>
                    <a:lstStyle/>
                    <a:p>
                      <a:r>
                        <a:rPr lang="en-GB" sz="900" dirty="0"/>
                        <a:t>Element 2 </a:t>
                      </a:r>
                    </a:p>
                  </a:txBody>
                  <a:tcPr>
                    <a:solidFill>
                      <a:srgbClr val="A63DA9"/>
                    </a:solidFill>
                  </a:tcPr>
                </a:tc>
                <a:tc>
                  <a:txBody>
                    <a:bodyPr/>
                    <a:lstStyle/>
                    <a:p>
                      <a:r>
                        <a:rPr lang="en-GB" sz="900" dirty="0"/>
                        <a:t>Element 3 </a:t>
                      </a:r>
                    </a:p>
                  </a:txBody>
                  <a:tcPr>
                    <a:solidFill>
                      <a:srgbClr val="A63DA9"/>
                    </a:solidFill>
                  </a:tcPr>
                </a:tc>
                <a:extLst>
                  <a:ext uri="{0D108BD9-81ED-4DB2-BD59-A6C34878D82A}">
                    <a16:rowId xmlns:a16="http://schemas.microsoft.com/office/drawing/2014/main" val="4118170608"/>
                  </a:ext>
                </a:extLst>
              </a:tr>
              <a:tr h="1918009">
                <a:tc>
                  <a:txBody>
                    <a:bodyPr/>
                    <a:lstStyle/>
                    <a:p>
                      <a:pPr marL="171450" indent="-171450">
                        <a:buFont typeface="Arial" panose="020B0604020202020204" pitchFamily="34" charset="0"/>
                        <a:buChar char="•"/>
                      </a:pPr>
                      <a:r>
                        <a:rPr lang="en-GB" sz="800" dirty="0"/>
                        <a:t>Whole school behaviour policy, rewards and consequences system PSRE for all Student Service support from all staff </a:t>
                      </a:r>
                    </a:p>
                    <a:p>
                      <a:pPr marL="171450" indent="-171450">
                        <a:buFont typeface="Arial" panose="020B0604020202020204" pitchFamily="34" charset="0"/>
                        <a:buChar char="•"/>
                      </a:pPr>
                      <a:r>
                        <a:rPr lang="en-GB" sz="800" dirty="0"/>
                        <a:t>Access to school nurse</a:t>
                      </a:r>
                    </a:p>
                    <a:p>
                      <a:pPr marL="171450" indent="-171450">
                        <a:buFont typeface="Arial" panose="020B0604020202020204" pitchFamily="34" charset="0"/>
                        <a:buChar char="•"/>
                      </a:pPr>
                      <a:r>
                        <a:rPr lang="en-GB" sz="800" dirty="0"/>
                        <a:t>Quality first teaching/Differentiated lessons SEN advice/support </a:t>
                      </a:r>
                    </a:p>
                    <a:p>
                      <a:pPr marL="171450" indent="-171450">
                        <a:buFont typeface="Arial" panose="020B0604020202020204" pitchFamily="34" charset="0"/>
                        <a:buChar char="•"/>
                      </a:pPr>
                      <a:r>
                        <a:rPr lang="en-GB" sz="800" dirty="0"/>
                        <a:t>Flexibility or consideration towards learning style </a:t>
                      </a:r>
                    </a:p>
                    <a:p>
                      <a:endParaRPr lang="en-GB" sz="800" dirty="0"/>
                    </a:p>
                  </a:txBody>
                  <a:tcPr>
                    <a:solidFill>
                      <a:srgbClr val="EEC9ED"/>
                    </a:solidFill>
                  </a:tcPr>
                </a:tc>
                <a:tc>
                  <a:txBody>
                    <a:bodyPr/>
                    <a:lstStyle/>
                    <a:p>
                      <a:pPr marL="171450" indent="-171450">
                        <a:buFont typeface="Arial" panose="020B0604020202020204" pitchFamily="34" charset="0"/>
                        <a:buChar char="•"/>
                      </a:pPr>
                      <a:r>
                        <a:rPr lang="en-GB" sz="800" dirty="0"/>
                        <a:t>Teaching assistant support </a:t>
                      </a:r>
                    </a:p>
                    <a:p>
                      <a:pPr marL="171450" indent="-171450">
                        <a:buFont typeface="Arial" panose="020B0604020202020204" pitchFamily="34" charset="0"/>
                        <a:buChar char="•"/>
                      </a:pPr>
                      <a:r>
                        <a:rPr lang="en-GB" sz="800" dirty="0"/>
                        <a:t>Personalised provision (Leaner Profile/ASP) </a:t>
                      </a:r>
                    </a:p>
                    <a:p>
                      <a:pPr marL="171450" indent="-171450">
                        <a:buFont typeface="Arial" panose="020B0604020202020204" pitchFamily="34" charset="0"/>
                        <a:buChar char="•"/>
                      </a:pPr>
                      <a:r>
                        <a:rPr lang="en-GB" sz="800" dirty="0"/>
                        <a:t>Additional intervention (individual/small group)</a:t>
                      </a:r>
                    </a:p>
                    <a:p>
                      <a:pPr marL="171450" indent="-171450">
                        <a:buFont typeface="Arial" panose="020B0604020202020204" pitchFamily="34" charset="0"/>
                        <a:buChar char="•"/>
                      </a:pPr>
                      <a:r>
                        <a:rPr lang="en-GB" sz="800" dirty="0"/>
                        <a:t>Referral to outside agencies where required e.g. CAMHS </a:t>
                      </a:r>
                    </a:p>
                    <a:p>
                      <a:endParaRPr lang="en-GB" sz="800" dirty="0"/>
                    </a:p>
                  </a:txBody>
                  <a:tcPr>
                    <a:solidFill>
                      <a:srgbClr val="EEC9ED"/>
                    </a:solidFill>
                  </a:tcPr>
                </a:tc>
                <a:tc>
                  <a:txBody>
                    <a:bodyPr/>
                    <a:lstStyle/>
                    <a:p>
                      <a:pPr marL="171450" indent="-171450">
                        <a:buFont typeface="Arial" panose="020B0604020202020204" pitchFamily="34" charset="0"/>
                        <a:buChar char="•"/>
                      </a:pPr>
                      <a:r>
                        <a:rPr lang="en-GB" sz="800" dirty="0"/>
                        <a:t>EHCP/PFA </a:t>
                      </a:r>
                    </a:p>
                    <a:p>
                      <a:pPr marL="171450" indent="-171450">
                        <a:buFont typeface="Arial" panose="020B0604020202020204" pitchFamily="34" charset="0"/>
                        <a:buChar char="•"/>
                      </a:pPr>
                      <a:r>
                        <a:rPr lang="en-GB" sz="800" dirty="0"/>
                        <a:t>One to One Teaching assistant support </a:t>
                      </a:r>
                    </a:p>
                    <a:p>
                      <a:pPr marL="171450" indent="-171450">
                        <a:buFont typeface="Arial" panose="020B0604020202020204" pitchFamily="34" charset="0"/>
                        <a:buChar char="•"/>
                      </a:pPr>
                      <a:r>
                        <a:rPr lang="en-GB" sz="800" dirty="0"/>
                        <a:t>One to One intervention programme</a:t>
                      </a:r>
                    </a:p>
                    <a:p>
                      <a:endParaRPr lang="en-GB" sz="800" dirty="0"/>
                    </a:p>
                  </a:txBody>
                  <a:tcPr>
                    <a:solidFill>
                      <a:srgbClr val="EEC9ED"/>
                    </a:solidFill>
                  </a:tcPr>
                </a:tc>
                <a:extLst>
                  <a:ext uri="{0D108BD9-81ED-4DB2-BD59-A6C34878D82A}">
                    <a16:rowId xmlns:a16="http://schemas.microsoft.com/office/drawing/2014/main" val="3466683465"/>
                  </a:ext>
                </a:extLst>
              </a:tr>
            </a:tbl>
          </a:graphicData>
        </a:graphic>
      </p:graphicFrame>
      <p:pic>
        <p:nvPicPr>
          <p:cNvPr id="10" name="Picture 9">
            <a:extLst>
              <a:ext uri="{FF2B5EF4-FFF2-40B4-BE49-F238E27FC236}">
                <a16:creationId xmlns:a16="http://schemas.microsoft.com/office/drawing/2014/main" id="{7F156169-B4AA-6552-93F0-BDC03BA4D30A}"/>
              </a:ext>
            </a:extLst>
          </p:cNvPr>
          <p:cNvPicPr>
            <a:picLocks noChangeAspect="1"/>
          </p:cNvPicPr>
          <p:nvPr/>
        </p:nvPicPr>
        <p:blipFill>
          <a:blip r:embed="rId2"/>
          <a:stretch>
            <a:fillRect/>
          </a:stretch>
        </p:blipFill>
        <p:spPr>
          <a:xfrm>
            <a:off x="6697527" y="1884709"/>
            <a:ext cx="3859102" cy="2493480"/>
          </a:xfrm>
          <a:prstGeom prst="rect">
            <a:avLst/>
          </a:prstGeom>
        </p:spPr>
      </p:pic>
      <p:pic>
        <p:nvPicPr>
          <p:cNvPr id="25" name="Picture 24">
            <a:extLst>
              <a:ext uri="{FF2B5EF4-FFF2-40B4-BE49-F238E27FC236}">
                <a16:creationId xmlns:a16="http://schemas.microsoft.com/office/drawing/2014/main" id="{56FDB373-40F0-922A-282D-40FB95904B8F}"/>
              </a:ext>
            </a:extLst>
          </p:cNvPr>
          <p:cNvPicPr>
            <a:picLocks noChangeAspect="1"/>
          </p:cNvPicPr>
          <p:nvPr/>
        </p:nvPicPr>
        <p:blipFill>
          <a:blip r:embed="rId3"/>
          <a:stretch>
            <a:fillRect/>
          </a:stretch>
        </p:blipFill>
        <p:spPr>
          <a:xfrm>
            <a:off x="1849836" y="4808400"/>
            <a:ext cx="3853006" cy="2438611"/>
          </a:xfrm>
          <a:prstGeom prst="rect">
            <a:avLst/>
          </a:prstGeom>
        </p:spPr>
      </p:pic>
      <p:pic>
        <p:nvPicPr>
          <p:cNvPr id="27" name="Picture 26">
            <a:extLst>
              <a:ext uri="{FF2B5EF4-FFF2-40B4-BE49-F238E27FC236}">
                <a16:creationId xmlns:a16="http://schemas.microsoft.com/office/drawing/2014/main" id="{0770E6E1-459C-6ECF-EED0-E2EE412790B9}"/>
              </a:ext>
            </a:extLst>
          </p:cNvPr>
          <p:cNvPicPr>
            <a:picLocks noChangeAspect="1"/>
          </p:cNvPicPr>
          <p:nvPr/>
        </p:nvPicPr>
        <p:blipFill>
          <a:blip r:embed="rId4"/>
          <a:stretch>
            <a:fillRect/>
          </a:stretch>
        </p:blipFill>
        <p:spPr>
          <a:xfrm>
            <a:off x="6716684" y="4808399"/>
            <a:ext cx="3853006" cy="2434727"/>
          </a:xfrm>
          <a:prstGeom prst="rect">
            <a:avLst/>
          </a:prstGeom>
        </p:spPr>
      </p:pic>
    </p:spTree>
    <p:extLst>
      <p:ext uri="{BB962C8B-B14F-4D97-AF65-F5344CB8AC3E}">
        <p14:creationId xmlns:p14="http://schemas.microsoft.com/office/powerpoint/2010/main" val="1288939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6034550B-5591-64F1-86E4-6FD60C0AA939}"/>
              </a:ext>
            </a:extLst>
          </p:cNvPr>
          <p:cNvGraphicFramePr>
            <a:graphicFrameLocks noGrp="1"/>
          </p:cNvGraphicFramePr>
          <p:nvPr>
            <p:extLst>
              <p:ext uri="{D42A27DB-BD31-4B8C-83A1-F6EECF244321}">
                <p14:modId xmlns:p14="http://schemas.microsoft.com/office/powerpoint/2010/main" val="3418320551"/>
              </p:ext>
            </p:extLst>
          </p:nvPr>
        </p:nvGraphicFramePr>
        <p:xfrm>
          <a:off x="635342" y="340521"/>
          <a:ext cx="9641840" cy="6680689"/>
        </p:xfrm>
        <a:graphic>
          <a:graphicData uri="http://schemas.openxmlformats.org/drawingml/2006/table">
            <a:tbl>
              <a:tblPr firstCol="1" bandRow="1">
                <a:tableStyleId>{5C22544A-7EE6-4342-B048-85BDC9FD1C3A}</a:tableStyleId>
              </a:tblPr>
              <a:tblGrid>
                <a:gridCol w="4820920">
                  <a:extLst>
                    <a:ext uri="{9D8B030D-6E8A-4147-A177-3AD203B41FA5}">
                      <a16:colId xmlns:a16="http://schemas.microsoft.com/office/drawing/2014/main" val="2851792361"/>
                    </a:ext>
                  </a:extLst>
                </a:gridCol>
                <a:gridCol w="4820920">
                  <a:extLst>
                    <a:ext uri="{9D8B030D-6E8A-4147-A177-3AD203B41FA5}">
                      <a16:colId xmlns:a16="http://schemas.microsoft.com/office/drawing/2014/main" val="3324355031"/>
                    </a:ext>
                  </a:extLst>
                </a:gridCol>
              </a:tblGrid>
              <a:tr h="1140092">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2A3D2"/>
                    </a:solidFill>
                  </a:tcPr>
                </a:tc>
                <a:tc>
                  <a:txBody>
                    <a:bodyPr/>
                    <a:lstStyle/>
                    <a:p>
                      <a:r>
                        <a:rPr lang="en-GB" sz="1150" dirty="0"/>
                        <a:t>There are 4 teaching assistants in Assess Education, who support students in class, in small groups and individually. The teaching assistants are committed to offering high quality support in lessons. They work in collaboration with the teachers to support students’ learning, primarily supporting students who have special educational needs.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684787874"/>
                  </a:ext>
                </a:extLst>
              </a:tr>
              <a:tr h="1346565">
                <a:tc>
                  <a:txBody>
                    <a:bodyPr/>
                    <a:lstStyle/>
                    <a:p>
                      <a:pPr algn="ctr"/>
                      <a:endParaRPr lang="en-GB" sz="1400" b="0" dirty="0">
                        <a:solidFill>
                          <a:schemeClr val="tx1"/>
                        </a:solidFill>
                      </a:endParaRPr>
                    </a:p>
                    <a:p>
                      <a:pPr algn="ctr"/>
                      <a:r>
                        <a:rPr lang="en-GB" sz="1400" b="0" dirty="0">
                          <a:solidFill>
                            <a:schemeClr val="tx1"/>
                          </a:solidFill>
                        </a:rPr>
                        <a:t>Who is our special education needs Co-Ordinator (SENCO) and how can she be contacted?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2A3D2"/>
                    </a:solidFill>
                  </a:tcPr>
                </a:tc>
                <a:tc>
                  <a:txBody>
                    <a:bodyPr/>
                    <a:lstStyle/>
                    <a:p>
                      <a:r>
                        <a:rPr lang="en-GB" sz="1150" b="1" dirty="0"/>
                        <a:t>Sophie Bennett </a:t>
                      </a:r>
                    </a:p>
                    <a:p>
                      <a:r>
                        <a:rPr lang="en-GB" sz="1150" b="1" dirty="0"/>
                        <a:t>SEN Leader</a:t>
                      </a:r>
                    </a:p>
                    <a:p>
                      <a:r>
                        <a:rPr lang="en-GB" sz="1150" dirty="0"/>
                        <a:t>Assess Education </a:t>
                      </a:r>
                    </a:p>
                    <a:p>
                      <a:pPr marL="0" marR="0" lvl="0" indent="0" algn="l" defTabSz="1007943" rtl="0" eaLnBrk="1" fontAlgn="auto" latinLnBrk="0" hangingPunct="1">
                        <a:lnSpc>
                          <a:spcPct val="100000"/>
                        </a:lnSpc>
                        <a:spcBef>
                          <a:spcPts val="0"/>
                        </a:spcBef>
                        <a:spcAft>
                          <a:spcPts val="0"/>
                        </a:spcAft>
                        <a:buClrTx/>
                        <a:buSzTx/>
                        <a:buFontTx/>
                        <a:buNone/>
                        <a:tabLst/>
                        <a:defRPr/>
                      </a:pPr>
                      <a:r>
                        <a:rPr lang="en-GB" sz="1150" b="0" i="0" kern="1200" dirty="0">
                          <a:solidFill>
                            <a:schemeClr val="dk1"/>
                          </a:solidFill>
                          <a:effectLst/>
                          <a:latin typeface="+mn-lt"/>
                          <a:ea typeface="+mn-ea"/>
                          <a:cs typeface="+mn-cs"/>
                        </a:rPr>
                        <a:t>187-193 Picton Road, Wavertree, Liverpool L15 4LG</a:t>
                      </a:r>
                    </a:p>
                    <a:p>
                      <a:r>
                        <a:rPr lang="en-GB" sz="1150" dirty="0"/>
                        <a:t>0151 735 0036</a:t>
                      </a:r>
                    </a:p>
                    <a:p>
                      <a:r>
                        <a:rPr lang="en-GB" sz="1150" dirty="0"/>
                        <a:t>reception@assesseducation.co.uk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369433688"/>
                  </a:ext>
                </a:extLst>
              </a:tr>
              <a:tr h="1346565">
                <a:tc>
                  <a:txBody>
                    <a:bodyPr/>
                    <a:lstStyle/>
                    <a:p>
                      <a:pPr algn="ctr"/>
                      <a:endParaRPr lang="en-GB" sz="1400" b="0" dirty="0">
                        <a:solidFill>
                          <a:schemeClr val="tx1"/>
                        </a:solidFill>
                      </a:endParaRPr>
                    </a:p>
                    <a:p>
                      <a:pPr algn="ctr"/>
                      <a:endParaRPr lang="en-GB" sz="1400" b="0" dirty="0">
                        <a:solidFill>
                          <a:schemeClr val="tx1"/>
                        </a:solidFill>
                      </a:endParaRPr>
                    </a:p>
                    <a:p>
                      <a:pPr algn="ctr"/>
                      <a:r>
                        <a:rPr lang="en-GB" sz="1400" b="0" dirty="0">
                          <a:solidFill>
                            <a:schemeClr val="tx1"/>
                          </a:solidFill>
                        </a:rPr>
                        <a:t>How will I know how my child is doing and how will you help me to support my child’s learning?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2A3D2"/>
                    </a:solidFill>
                  </a:tcPr>
                </a:tc>
                <a:tc>
                  <a:txBody>
                    <a:bodyPr/>
                    <a:lstStyle/>
                    <a:p>
                      <a:r>
                        <a:rPr lang="en-GB" sz="1150" dirty="0"/>
                        <a:t>At Assess Education, we value highly our relationships with parents and recognise the importance of collaboration between home and school. All students at Assess Education will receive a Progress Update Report each term and parents will have the opportunity to meet staff if desired. Through these meetings, information will be shared and distributed, for example, Learner Profile, Additional Support Plan guidance on how to access additional support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2057480536"/>
                  </a:ext>
                </a:extLst>
              </a:tr>
              <a:tr h="2115753">
                <a:tc>
                  <a:txBody>
                    <a:bodyPr/>
                    <a:lstStyle/>
                    <a:p>
                      <a:endParaRPr lang="en-GB" sz="1400" b="0" dirty="0">
                        <a:solidFill>
                          <a:schemeClr val="tx1"/>
                        </a:solidFill>
                      </a:endParaRPr>
                    </a:p>
                    <a:p>
                      <a:endParaRPr lang="en-GB" sz="1400" b="0" dirty="0">
                        <a:solidFill>
                          <a:schemeClr val="tx1"/>
                        </a:solidFill>
                      </a:endParaRPr>
                    </a:p>
                    <a:p>
                      <a:endParaRPr lang="en-GB" sz="1400" b="0" dirty="0">
                        <a:solidFill>
                          <a:schemeClr val="tx1"/>
                        </a:solidFill>
                      </a:endParaRPr>
                    </a:p>
                    <a:p>
                      <a:pPr algn="ctr"/>
                      <a:r>
                        <a:rPr lang="en-GB" sz="1400" b="0" dirty="0">
                          <a:solidFill>
                            <a:schemeClr val="tx1"/>
                          </a:solidFill>
                        </a:rPr>
                        <a:t>What support will there be for my child’s overall well-being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2A3D2"/>
                    </a:solidFill>
                  </a:tcPr>
                </a:tc>
                <a:tc>
                  <a:txBody>
                    <a:bodyPr/>
                    <a:lstStyle/>
                    <a:p>
                      <a:r>
                        <a:rPr lang="en-GB" sz="1150" dirty="0"/>
                        <a:t>All students are supported by staff, who will closely monitor each student’s well-being. Some students benefit from additional support and this can be offered from: </a:t>
                      </a:r>
                    </a:p>
                    <a:p>
                      <a:endParaRPr lang="en-GB" sz="1150" dirty="0"/>
                    </a:p>
                    <a:p>
                      <a:pPr marL="171450" indent="-171450">
                        <a:buFont typeface="Arial" panose="020B0604020202020204" pitchFamily="34" charset="0"/>
                        <a:buChar char="•"/>
                      </a:pPr>
                      <a:r>
                        <a:rPr lang="en-GB" sz="1150" dirty="0"/>
                        <a:t>Designated Safeguarding Lead: Gail Robinson  </a:t>
                      </a:r>
                    </a:p>
                    <a:p>
                      <a:pPr marL="171450" indent="-171450">
                        <a:buFont typeface="Arial" panose="020B0604020202020204" pitchFamily="34" charset="0"/>
                        <a:buChar char="•"/>
                      </a:pPr>
                      <a:r>
                        <a:rPr lang="en-GB" sz="1150" dirty="0"/>
                        <a:t>Deputy Designated Safeguarding Lead: Kayleigh Riddell </a:t>
                      </a:r>
                    </a:p>
                    <a:p>
                      <a:pPr marL="171450" indent="-171450">
                        <a:buFont typeface="Arial" panose="020B0604020202020204" pitchFamily="34" charset="0"/>
                        <a:buChar char="•"/>
                      </a:pPr>
                      <a:r>
                        <a:rPr lang="en-GB" sz="1150" dirty="0"/>
                        <a:t>Learning Support Leader: Sophie Bennett </a:t>
                      </a:r>
                    </a:p>
                    <a:p>
                      <a:pPr marL="171450" indent="-171450">
                        <a:buFont typeface="Arial" panose="020B0604020202020204" pitchFamily="34" charset="0"/>
                        <a:buChar char="•"/>
                      </a:pPr>
                      <a:r>
                        <a:rPr lang="en-GB" sz="1150" dirty="0"/>
                        <a:t>Pastoral: Gail Robinson </a:t>
                      </a:r>
                    </a:p>
                    <a:p>
                      <a:pPr marL="171450" indent="-171450">
                        <a:buFont typeface="Arial" panose="020B0604020202020204" pitchFamily="34" charset="0"/>
                        <a:buChar char="•"/>
                      </a:pPr>
                      <a:r>
                        <a:rPr lang="en-GB" sz="1150" dirty="0"/>
                        <a:t>Attendance Officer: Margie Roseby </a:t>
                      </a:r>
                    </a:p>
                    <a:p>
                      <a:pPr marL="171450" indent="-171450">
                        <a:buFont typeface="Arial" panose="020B0604020202020204" pitchFamily="34" charset="0"/>
                        <a:buChar char="•"/>
                      </a:pPr>
                      <a:endParaRPr lang="en-GB" sz="1150" dirty="0"/>
                    </a:p>
                    <a:p>
                      <a:pPr marL="0" indent="0">
                        <a:buFont typeface="Arial" panose="020B0604020202020204" pitchFamily="34" charset="0"/>
                        <a:buNone/>
                      </a:pPr>
                      <a:r>
                        <a:rPr lang="en-GB" sz="1150" b="1" dirty="0">
                          <a:solidFill>
                            <a:srgbClr val="FF0000"/>
                          </a:solidFill>
                        </a:rPr>
                        <a:t>All students on the SEN register will have dedicated one to one tutorials with the Pastoral leader to contribute to their Learner Profile (Gail Robinson). They also can discuss their special needs and provision in school and voice any concerns they may have. </a:t>
                      </a:r>
                    </a:p>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29543498"/>
                  </a:ext>
                </a:extLst>
              </a:tr>
            </a:tbl>
          </a:graphicData>
        </a:graphic>
      </p:graphicFrame>
      <p:sp>
        <p:nvSpPr>
          <p:cNvPr id="3" name="Rectangle 2">
            <a:extLst>
              <a:ext uri="{FF2B5EF4-FFF2-40B4-BE49-F238E27FC236}">
                <a16:creationId xmlns:a16="http://schemas.microsoft.com/office/drawing/2014/main" id="{807DA7E0-1684-50AB-4B79-CFCDA05F5443}"/>
              </a:ext>
            </a:extLst>
          </p:cNvPr>
          <p:cNvSpPr/>
          <p:nvPr/>
        </p:nvSpPr>
        <p:spPr>
          <a:xfrm>
            <a:off x="294271" y="193965"/>
            <a:ext cx="10181743" cy="7185890"/>
          </a:xfrm>
          <a:prstGeom prst="rect">
            <a:avLst/>
          </a:prstGeom>
          <a:noFill/>
          <a:ln>
            <a:solidFill>
              <a:srgbClr val="85068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1579" dirty="0"/>
          </a:p>
        </p:txBody>
      </p:sp>
      <p:sp>
        <p:nvSpPr>
          <p:cNvPr id="4" name="TextBox 3">
            <a:extLst>
              <a:ext uri="{FF2B5EF4-FFF2-40B4-BE49-F238E27FC236}">
                <a16:creationId xmlns:a16="http://schemas.microsoft.com/office/drawing/2014/main" id="{A3CC8533-F019-C458-57A4-0B928505C28F}"/>
              </a:ext>
            </a:extLst>
          </p:cNvPr>
          <p:cNvSpPr txBox="1"/>
          <p:nvPr/>
        </p:nvSpPr>
        <p:spPr>
          <a:xfrm>
            <a:off x="5144995" y="7021210"/>
            <a:ext cx="6289623" cy="400110"/>
          </a:xfrm>
          <a:prstGeom prst="rect">
            <a:avLst/>
          </a:prstGeom>
          <a:noFill/>
        </p:spPr>
        <p:txBody>
          <a:bodyPr wrap="square" rtlCol="0">
            <a:spAutoFit/>
          </a:bodyPr>
          <a:lstStyle/>
          <a:p>
            <a:pPr algn="ctr"/>
            <a:r>
              <a:rPr lang="en-US" sz="2000" i="1" dirty="0"/>
              <a:t>Taking pride and achievement in learning </a:t>
            </a:r>
            <a:endParaRPr lang="en-GB" sz="2000" i="1" dirty="0"/>
          </a:p>
        </p:txBody>
      </p:sp>
    </p:spTree>
    <p:extLst>
      <p:ext uri="{BB962C8B-B14F-4D97-AF65-F5344CB8AC3E}">
        <p14:creationId xmlns:p14="http://schemas.microsoft.com/office/powerpoint/2010/main" val="13901480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AD269ED2-0679-3C84-9108-8FDCB8869ABE}"/>
              </a:ext>
            </a:extLst>
          </p:cNvPr>
          <p:cNvGraphicFramePr>
            <a:graphicFrameLocks noGrp="1"/>
          </p:cNvGraphicFramePr>
          <p:nvPr>
            <p:extLst>
              <p:ext uri="{D42A27DB-BD31-4B8C-83A1-F6EECF244321}">
                <p14:modId xmlns:p14="http://schemas.microsoft.com/office/powerpoint/2010/main" val="3847447728"/>
              </p:ext>
            </p:extLst>
          </p:nvPr>
        </p:nvGraphicFramePr>
        <p:xfrm>
          <a:off x="538822" y="508634"/>
          <a:ext cx="9692640" cy="5983605"/>
        </p:xfrm>
        <a:graphic>
          <a:graphicData uri="http://schemas.openxmlformats.org/drawingml/2006/table">
            <a:tbl>
              <a:tblPr firstCol="1" bandRow="1">
                <a:tableStyleId>{5C22544A-7EE6-4342-B048-85BDC9FD1C3A}</a:tableStyleId>
              </a:tblPr>
              <a:tblGrid>
                <a:gridCol w="3407103">
                  <a:extLst>
                    <a:ext uri="{9D8B030D-6E8A-4147-A177-3AD203B41FA5}">
                      <a16:colId xmlns:a16="http://schemas.microsoft.com/office/drawing/2014/main" val="2729216720"/>
                    </a:ext>
                  </a:extLst>
                </a:gridCol>
                <a:gridCol w="6285537">
                  <a:extLst>
                    <a:ext uri="{9D8B030D-6E8A-4147-A177-3AD203B41FA5}">
                      <a16:colId xmlns:a16="http://schemas.microsoft.com/office/drawing/2014/main" val="483370407"/>
                    </a:ext>
                  </a:extLst>
                </a:gridCol>
              </a:tblGrid>
              <a:tr h="1932757">
                <a:tc>
                  <a:txBody>
                    <a:bodyPr/>
                    <a:lstStyle/>
                    <a:p>
                      <a:pPr algn="ctr"/>
                      <a:endParaRPr lang="en-GB" sz="1400" b="0" dirty="0">
                        <a:solidFill>
                          <a:schemeClr val="tx1"/>
                        </a:solidFill>
                      </a:endParaRPr>
                    </a:p>
                    <a:p>
                      <a:pPr algn="ctr"/>
                      <a:endParaRPr lang="en-GB" sz="1400" b="0" dirty="0">
                        <a:solidFill>
                          <a:schemeClr val="tx1"/>
                        </a:solidFill>
                      </a:endParaRPr>
                    </a:p>
                    <a:p>
                      <a:pPr algn="ctr"/>
                      <a:endParaRPr lang="en-GB" sz="1400" b="0" dirty="0">
                        <a:solidFill>
                          <a:schemeClr val="tx1"/>
                        </a:solidFill>
                      </a:endParaRPr>
                    </a:p>
                    <a:p>
                      <a:pPr algn="ctr"/>
                      <a:r>
                        <a:rPr lang="en-GB" sz="1400" b="0" dirty="0">
                          <a:solidFill>
                            <a:schemeClr val="tx1"/>
                          </a:solidFill>
                        </a:rPr>
                        <a:t>What specialist services and expertise are available at or accessed by the school?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2A3D2"/>
                    </a:solidFill>
                  </a:tcPr>
                </a:tc>
                <a:tc>
                  <a:txBody>
                    <a:bodyPr/>
                    <a:lstStyle/>
                    <a:p>
                      <a:r>
                        <a:rPr lang="en-GB" sz="1150" dirty="0"/>
                        <a:t>The Learning Support Department supports students who have any kind of additional learning or health need. The SENCo works closely with a wide range of professional and agencies to ensure students are well-supported, including: </a:t>
                      </a:r>
                    </a:p>
                    <a:p>
                      <a:pPr marL="342900" indent="-342900">
                        <a:buFont typeface="Arial" panose="020B0604020202020204" pitchFamily="34" charset="0"/>
                        <a:buChar char="•"/>
                      </a:pPr>
                      <a:r>
                        <a:rPr lang="en-GB" sz="1150" dirty="0"/>
                        <a:t>Speech and Language Therapy Service </a:t>
                      </a:r>
                    </a:p>
                    <a:p>
                      <a:pPr marL="342900" indent="-342900">
                        <a:buFont typeface="Arial" panose="020B0604020202020204" pitchFamily="34" charset="0"/>
                        <a:buChar char="•"/>
                      </a:pPr>
                      <a:r>
                        <a:rPr lang="en-GB" sz="1150" dirty="0"/>
                        <a:t>Health Professionals </a:t>
                      </a:r>
                    </a:p>
                    <a:p>
                      <a:pPr marL="342900" indent="-342900">
                        <a:buFont typeface="Arial" panose="020B0604020202020204" pitchFamily="34" charset="0"/>
                        <a:buChar char="•"/>
                      </a:pPr>
                      <a:r>
                        <a:rPr lang="en-GB" sz="1150" dirty="0"/>
                        <a:t>ADHD Foundation </a:t>
                      </a:r>
                    </a:p>
                    <a:p>
                      <a:pPr marL="342900" indent="-342900">
                        <a:buFont typeface="Arial" panose="020B0604020202020204" pitchFamily="34" charset="0"/>
                        <a:buChar char="•"/>
                      </a:pPr>
                      <a:r>
                        <a:rPr lang="en-GB" sz="1150" dirty="0"/>
                        <a:t>Child and Adolescent Mental Health Services </a:t>
                      </a:r>
                    </a:p>
                    <a:p>
                      <a:pPr marL="342900" indent="-342900">
                        <a:buFont typeface="Arial" panose="020B0604020202020204" pitchFamily="34" charset="0"/>
                        <a:buChar char="•"/>
                      </a:pPr>
                      <a:endParaRPr lang="en-GB" sz="1150" dirty="0"/>
                    </a:p>
                    <a:p>
                      <a:pPr marL="0" indent="0">
                        <a:buFont typeface="Arial" panose="020B0604020202020204" pitchFamily="34" charset="0"/>
                        <a:buNone/>
                      </a:pPr>
                      <a:r>
                        <a:rPr lang="en-GB" sz="1150" dirty="0"/>
                        <a:t>Parents can also find additional information about specialist services through Liverpool’s Local Offer.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95779199"/>
                  </a:ext>
                </a:extLst>
              </a:tr>
              <a:tr h="1588568">
                <a:tc>
                  <a:txBody>
                    <a:bodyPr/>
                    <a:lstStyle/>
                    <a:p>
                      <a:pPr algn="ctr"/>
                      <a:endParaRPr lang="en-GB" sz="1400" b="0" dirty="0">
                        <a:solidFill>
                          <a:schemeClr val="tx1"/>
                        </a:solidFill>
                      </a:endParaRPr>
                    </a:p>
                    <a:p>
                      <a:pPr algn="ctr"/>
                      <a:endParaRPr lang="en-GB" sz="1400" b="0" dirty="0">
                        <a:solidFill>
                          <a:schemeClr val="tx1"/>
                        </a:solidFill>
                      </a:endParaRPr>
                    </a:p>
                    <a:p>
                      <a:pPr algn="ctr"/>
                      <a:endParaRPr lang="en-GB" sz="1400" b="0" dirty="0">
                        <a:solidFill>
                          <a:schemeClr val="tx1"/>
                        </a:solidFill>
                      </a:endParaRPr>
                    </a:p>
                    <a:p>
                      <a:pPr algn="ctr"/>
                      <a:r>
                        <a:rPr lang="en-GB" sz="1400" b="0" dirty="0">
                          <a:solidFill>
                            <a:schemeClr val="tx1"/>
                          </a:solidFill>
                        </a:rPr>
                        <a:t>What training are the staff supporting children and young people with SEN had or are having?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2A3D2"/>
                    </a:solidFill>
                  </a:tcPr>
                </a:tc>
                <a:tc>
                  <a:txBody>
                    <a:bodyPr/>
                    <a:lstStyle/>
                    <a:p>
                      <a:r>
                        <a:rPr lang="en-GB" sz="1150" dirty="0"/>
                        <a:t>All staff have had safeguarding training and this is frequently repeated. The SEN leader, Sophie Bennett provides further guidance for staff on how best to meet the needs of students with SEN. Sophie is an experience SEN teacher and continues to undergo further training to increase her knowledge to continue to provide excellent support to students. Our staff have been trained in positive behaviour strategies. Assess Education have a wide range of specialist knowledge on how to support students with learning difficulties and English as an Additional Language.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97916498"/>
                  </a:ext>
                </a:extLst>
              </a:tr>
              <a:tr h="1341457">
                <a:tc>
                  <a:txBody>
                    <a:bodyPr/>
                    <a:lstStyle/>
                    <a:p>
                      <a:pPr algn="ctr"/>
                      <a:endParaRPr lang="en-GB" sz="1400" b="0" dirty="0">
                        <a:solidFill>
                          <a:schemeClr val="tx1"/>
                        </a:solidFill>
                      </a:endParaRPr>
                    </a:p>
                    <a:p>
                      <a:pPr algn="ctr"/>
                      <a:endParaRPr lang="en-GB" sz="1400" b="0" dirty="0">
                        <a:solidFill>
                          <a:schemeClr val="tx1"/>
                        </a:solidFill>
                      </a:endParaRPr>
                    </a:p>
                    <a:p>
                      <a:pPr algn="ctr"/>
                      <a:r>
                        <a:rPr lang="en-GB" sz="1400" b="0" dirty="0">
                          <a:solidFill>
                            <a:schemeClr val="tx1"/>
                          </a:solidFill>
                        </a:rPr>
                        <a:t>How will my child be included in activities outside the classroom including school trips?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2A3D2"/>
                    </a:solidFill>
                  </a:tcPr>
                </a:tc>
                <a:tc>
                  <a:txBody>
                    <a:bodyPr/>
                    <a:lstStyle/>
                    <a:p>
                      <a:r>
                        <a:rPr lang="en-GB" sz="1150" dirty="0"/>
                        <a:t>Assess Education is an inclusive school. We endeavour to ensure all students can access outdoor activities, extra-curricular activities and trips by considering needs on an individual basis. </a:t>
                      </a:r>
                    </a:p>
                    <a:p>
                      <a:endParaRPr lang="en-GB" sz="1150" dirty="0"/>
                    </a:p>
                    <a:p>
                      <a:r>
                        <a:rPr lang="en-GB" sz="1150" dirty="0"/>
                        <a:t>At Assess Education, we believe in the importance of recognising and developing students’ individual strengths as well as supporting identified needs.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98033659"/>
                  </a:ext>
                </a:extLst>
              </a:tr>
              <a:tr h="1120823">
                <a:tc>
                  <a:txBody>
                    <a:bodyPr/>
                    <a:lstStyle/>
                    <a:p>
                      <a:pPr algn="ctr"/>
                      <a:endParaRPr lang="en-GB" sz="1400" b="0" dirty="0">
                        <a:solidFill>
                          <a:schemeClr val="tx1"/>
                        </a:solidFill>
                      </a:endParaRPr>
                    </a:p>
                    <a:p>
                      <a:pPr algn="ctr"/>
                      <a:endParaRPr lang="en-GB" sz="1400" b="0" dirty="0">
                        <a:solidFill>
                          <a:schemeClr val="tx1"/>
                        </a:solidFill>
                      </a:endParaRPr>
                    </a:p>
                    <a:p>
                      <a:pPr algn="ctr"/>
                      <a:endParaRPr lang="en-GB" sz="1400" b="0" dirty="0">
                        <a:solidFill>
                          <a:schemeClr val="tx1"/>
                        </a:solidFill>
                      </a:endParaRPr>
                    </a:p>
                    <a:p>
                      <a:pPr algn="ctr"/>
                      <a:r>
                        <a:rPr lang="en-GB" sz="1400" b="0" dirty="0">
                          <a:solidFill>
                            <a:schemeClr val="tx1"/>
                          </a:solidFill>
                        </a:rPr>
                        <a:t>How accessible is the school environment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2A3D2"/>
                    </a:solidFill>
                  </a:tcPr>
                </a:tc>
                <a:tc>
                  <a:txBody>
                    <a:bodyPr/>
                    <a:lstStyle/>
                    <a:p>
                      <a:r>
                        <a:rPr lang="en-GB" sz="1150" dirty="0"/>
                        <a:t>Assess Education is a Disability and Discrimination Act (DDA) compliant school, which means we cater for disabilities by way of access, fire evacuation and welfare facilities. For further information, contact our Health and Safety governor Steven Marsden, (0151 735 0036 / </a:t>
                      </a:r>
                      <a:r>
                        <a:rPr lang="en-GB" sz="1150" dirty="0">
                          <a:hlinkClick r:id="rId2"/>
                        </a:rPr>
                        <a:t>reception@assesseducation.co.uk</a:t>
                      </a:r>
                      <a:r>
                        <a:rPr lang="en-GB" sz="1150" dirty="0"/>
                        <a:t>). For further information please refer to our Accessibility Policy on the school website or contact our Health and Safety governor.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88883164"/>
                  </a:ext>
                </a:extLst>
              </a:tr>
            </a:tbl>
          </a:graphicData>
        </a:graphic>
      </p:graphicFrame>
      <p:sp>
        <p:nvSpPr>
          <p:cNvPr id="3" name="Rectangle 2">
            <a:extLst>
              <a:ext uri="{FF2B5EF4-FFF2-40B4-BE49-F238E27FC236}">
                <a16:creationId xmlns:a16="http://schemas.microsoft.com/office/drawing/2014/main" id="{4ED2B5DE-55BA-B5A6-309F-EAB51198340E}"/>
              </a:ext>
            </a:extLst>
          </p:cNvPr>
          <p:cNvSpPr/>
          <p:nvPr/>
        </p:nvSpPr>
        <p:spPr>
          <a:xfrm>
            <a:off x="294271" y="193965"/>
            <a:ext cx="10181743" cy="7185890"/>
          </a:xfrm>
          <a:prstGeom prst="rect">
            <a:avLst/>
          </a:prstGeom>
          <a:noFill/>
          <a:ln>
            <a:solidFill>
              <a:srgbClr val="85068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1579" dirty="0"/>
          </a:p>
        </p:txBody>
      </p:sp>
      <p:sp>
        <p:nvSpPr>
          <p:cNvPr id="4" name="TextBox 3">
            <a:extLst>
              <a:ext uri="{FF2B5EF4-FFF2-40B4-BE49-F238E27FC236}">
                <a16:creationId xmlns:a16="http://schemas.microsoft.com/office/drawing/2014/main" id="{AF2EA800-DA89-684E-367C-06C793671656}"/>
              </a:ext>
            </a:extLst>
          </p:cNvPr>
          <p:cNvSpPr txBox="1"/>
          <p:nvPr/>
        </p:nvSpPr>
        <p:spPr>
          <a:xfrm>
            <a:off x="5144995" y="7021210"/>
            <a:ext cx="6289623" cy="400110"/>
          </a:xfrm>
          <a:prstGeom prst="rect">
            <a:avLst/>
          </a:prstGeom>
          <a:noFill/>
        </p:spPr>
        <p:txBody>
          <a:bodyPr wrap="square" rtlCol="0">
            <a:spAutoFit/>
          </a:bodyPr>
          <a:lstStyle/>
          <a:p>
            <a:pPr algn="ctr"/>
            <a:r>
              <a:rPr lang="en-US" sz="2000" i="1" dirty="0"/>
              <a:t>Taking pride and achievement in learning </a:t>
            </a:r>
            <a:endParaRPr lang="en-GB" sz="2000" i="1" dirty="0"/>
          </a:p>
        </p:txBody>
      </p:sp>
    </p:spTree>
    <p:extLst>
      <p:ext uri="{BB962C8B-B14F-4D97-AF65-F5344CB8AC3E}">
        <p14:creationId xmlns:p14="http://schemas.microsoft.com/office/powerpoint/2010/main" val="13530607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387FF94-F770-42C4-3458-348D4151999C}"/>
              </a:ext>
            </a:extLst>
          </p:cNvPr>
          <p:cNvGraphicFramePr>
            <a:graphicFrameLocks noGrp="1"/>
          </p:cNvGraphicFramePr>
          <p:nvPr>
            <p:extLst>
              <p:ext uri="{D42A27DB-BD31-4B8C-83A1-F6EECF244321}">
                <p14:modId xmlns:p14="http://schemas.microsoft.com/office/powerpoint/2010/main" val="3162045190"/>
              </p:ext>
            </p:extLst>
          </p:nvPr>
        </p:nvGraphicFramePr>
        <p:xfrm>
          <a:off x="670560" y="467360"/>
          <a:ext cx="9479280" cy="5613400"/>
        </p:xfrm>
        <a:graphic>
          <a:graphicData uri="http://schemas.openxmlformats.org/drawingml/2006/table">
            <a:tbl>
              <a:tblPr firstCol="1" bandRow="1">
                <a:tableStyleId>{5C22544A-7EE6-4342-B048-85BDC9FD1C3A}</a:tableStyleId>
              </a:tblPr>
              <a:tblGrid>
                <a:gridCol w="2737590">
                  <a:extLst>
                    <a:ext uri="{9D8B030D-6E8A-4147-A177-3AD203B41FA5}">
                      <a16:colId xmlns:a16="http://schemas.microsoft.com/office/drawing/2014/main" val="2860126471"/>
                    </a:ext>
                  </a:extLst>
                </a:gridCol>
                <a:gridCol w="6741690">
                  <a:extLst>
                    <a:ext uri="{9D8B030D-6E8A-4147-A177-3AD203B41FA5}">
                      <a16:colId xmlns:a16="http://schemas.microsoft.com/office/drawing/2014/main" val="1005367445"/>
                    </a:ext>
                  </a:extLst>
                </a:gridCol>
              </a:tblGrid>
              <a:tr h="3769360">
                <a:tc>
                  <a:txBody>
                    <a:bodyPr/>
                    <a:lstStyle/>
                    <a:p>
                      <a:pPr algn="ctr"/>
                      <a:endParaRPr lang="en-GB" sz="1400" b="0" dirty="0">
                        <a:solidFill>
                          <a:schemeClr val="tx1"/>
                        </a:solidFill>
                      </a:endParaRPr>
                    </a:p>
                    <a:p>
                      <a:pPr algn="ctr"/>
                      <a:endParaRPr lang="en-GB" sz="1400" b="0" dirty="0">
                        <a:solidFill>
                          <a:schemeClr val="tx1"/>
                        </a:solidFill>
                      </a:endParaRPr>
                    </a:p>
                    <a:p>
                      <a:pPr algn="ctr"/>
                      <a:endParaRPr lang="en-GB" sz="1400" b="0" dirty="0">
                        <a:solidFill>
                          <a:schemeClr val="tx1"/>
                        </a:solidFill>
                      </a:endParaRPr>
                    </a:p>
                    <a:p>
                      <a:pPr algn="ctr"/>
                      <a:endParaRPr lang="en-GB" sz="1400" b="0" dirty="0">
                        <a:solidFill>
                          <a:schemeClr val="tx1"/>
                        </a:solidFill>
                      </a:endParaRPr>
                    </a:p>
                    <a:p>
                      <a:pPr algn="ctr"/>
                      <a:endParaRPr lang="en-GB" sz="1400" b="0" dirty="0">
                        <a:solidFill>
                          <a:schemeClr val="tx1"/>
                        </a:solidFill>
                      </a:endParaRPr>
                    </a:p>
                    <a:p>
                      <a:pPr algn="ctr"/>
                      <a:endParaRPr lang="en-GB" sz="1400" b="0" dirty="0">
                        <a:solidFill>
                          <a:schemeClr val="tx1"/>
                        </a:solidFill>
                      </a:endParaRPr>
                    </a:p>
                    <a:p>
                      <a:pPr algn="ctr"/>
                      <a:endParaRPr lang="en-GB" sz="1400" b="0" dirty="0">
                        <a:solidFill>
                          <a:schemeClr val="tx1"/>
                        </a:solidFill>
                      </a:endParaRPr>
                    </a:p>
                    <a:p>
                      <a:pPr algn="ctr"/>
                      <a:r>
                        <a:rPr lang="en-GB" sz="1400" b="0" dirty="0">
                          <a:solidFill>
                            <a:schemeClr val="tx1"/>
                          </a:solidFill>
                        </a:rPr>
                        <a:t>How will the school prepare and support my child when joining Assess Education or transferring to a new school?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2A3D2"/>
                    </a:solidFill>
                  </a:tcPr>
                </a:tc>
                <a:tc>
                  <a:txBody>
                    <a:bodyPr/>
                    <a:lstStyle/>
                    <a:p>
                      <a:r>
                        <a:rPr lang="en-GB" sz="1150" dirty="0"/>
                        <a:t>The Pastoral and SEN leaders will contact each previous school to meet and gather information about all new students. In addition, they will meet students and their families through the school’s induction programme. New starters all follow the induction programme. </a:t>
                      </a:r>
                    </a:p>
                    <a:p>
                      <a:endParaRPr lang="en-GB" sz="1150" dirty="0"/>
                    </a:p>
                    <a:p>
                      <a:r>
                        <a:rPr lang="en-GB" sz="1150" dirty="0"/>
                        <a:t>For students with high needs, they will work closely with the students and their family to ensure a successful transition to high school. Some students will be chosen for the ‘Catch-up’ curriculum, based on recommendations and assessment from previous educational settings, assessment on entry and at the request of parents. These students will follow a very similar curriculum to other students but will often be taught in smaller classes with teaching assistant support. </a:t>
                      </a:r>
                    </a:p>
                    <a:p>
                      <a:endParaRPr lang="en-GB" sz="1150" dirty="0"/>
                    </a:p>
                    <a:p>
                      <a:r>
                        <a:rPr lang="en-GB" sz="1150" b="1" dirty="0">
                          <a:solidFill>
                            <a:srgbClr val="FF0000"/>
                          </a:solidFill>
                        </a:rPr>
                        <a:t>As part of our commitment to preparing students for adulthood we offer a variety of opportunities to enable students to make positive choices relating to their future. All students follow the Assess Pathway to Success, which aims to deliver a wide range of activities that inform and prepare students for their future pathways and careers. </a:t>
                      </a:r>
                    </a:p>
                    <a:p>
                      <a:endParaRPr lang="en-GB" sz="1150" dirty="0"/>
                    </a:p>
                    <a:p>
                      <a:r>
                        <a:rPr lang="en-GB" sz="1150" b="1" dirty="0">
                          <a:solidFill>
                            <a:srgbClr val="FF0000"/>
                          </a:solidFill>
                        </a:rPr>
                        <a:t>All students are supported to find the most appropriate post-16 provision to support their future ambitions. Students with SEN are given additional support to ensure the transition is a success, for example, accompanied visits to collages, meetings with college tutors.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2132304617"/>
                  </a:ext>
                </a:extLst>
              </a:tr>
              <a:tr h="1684567">
                <a:tc>
                  <a:txBody>
                    <a:bodyPr/>
                    <a:lstStyle/>
                    <a:p>
                      <a:pPr algn="ctr"/>
                      <a:endParaRPr lang="en-GB" sz="1400" b="0" dirty="0">
                        <a:solidFill>
                          <a:schemeClr val="tx1"/>
                        </a:solidFill>
                      </a:endParaRPr>
                    </a:p>
                    <a:p>
                      <a:pPr algn="ctr"/>
                      <a:r>
                        <a:rPr lang="en-GB" sz="1400" b="0" dirty="0">
                          <a:solidFill>
                            <a:schemeClr val="tx1"/>
                          </a:solidFill>
                        </a:rPr>
                        <a:t>How will I be involved in discussions about and planning for my child’s education?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2A3D2"/>
                    </a:solidFill>
                  </a:tcPr>
                </a:tc>
                <a:tc>
                  <a:txBody>
                    <a:bodyPr/>
                    <a:lstStyle/>
                    <a:p>
                      <a:endParaRPr lang="en-GB" sz="1150" dirty="0"/>
                    </a:p>
                    <a:p>
                      <a:r>
                        <a:rPr lang="en-GB" sz="1150" dirty="0"/>
                        <a:t>Parents are also given the opportunity to provide feedback to Assess Education through our open-door policy. We make it clear that our students are at the heart of every decision we make and thereby are highly interested in parents' views. Our staff are very open, supportive and interested in students and parents/guardians' viewpoints. </a:t>
                      </a:r>
                    </a:p>
                    <a:p>
                      <a:endParaRPr lang="en-GB" sz="1150" dirty="0"/>
                    </a:p>
                    <a:p>
                      <a:r>
                        <a:rPr lang="en-GB" sz="1150" dirty="0"/>
                        <a:t>We also welcome parents to our parents evening where communications surrounding planning for education can be discussed. </a:t>
                      </a:r>
                    </a:p>
                    <a:p>
                      <a:endParaRPr lang="en-GB" sz="1150" dirty="0"/>
                    </a:p>
                    <a:p>
                      <a:endParaRPr lang="en-GB" sz="11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334051578"/>
                  </a:ext>
                </a:extLst>
              </a:tr>
            </a:tbl>
          </a:graphicData>
        </a:graphic>
      </p:graphicFrame>
      <p:sp>
        <p:nvSpPr>
          <p:cNvPr id="4" name="Rectangle 3">
            <a:extLst>
              <a:ext uri="{FF2B5EF4-FFF2-40B4-BE49-F238E27FC236}">
                <a16:creationId xmlns:a16="http://schemas.microsoft.com/office/drawing/2014/main" id="{22D356FD-EE46-CF5C-7DBE-45703D1EDCF5}"/>
              </a:ext>
            </a:extLst>
          </p:cNvPr>
          <p:cNvSpPr/>
          <p:nvPr/>
        </p:nvSpPr>
        <p:spPr>
          <a:xfrm>
            <a:off x="294271" y="193965"/>
            <a:ext cx="10181743" cy="7185890"/>
          </a:xfrm>
          <a:prstGeom prst="rect">
            <a:avLst/>
          </a:prstGeom>
          <a:noFill/>
          <a:ln>
            <a:solidFill>
              <a:srgbClr val="85068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1579" dirty="0"/>
          </a:p>
        </p:txBody>
      </p:sp>
      <p:sp>
        <p:nvSpPr>
          <p:cNvPr id="7" name="TextBox 6">
            <a:extLst>
              <a:ext uri="{FF2B5EF4-FFF2-40B4-BE49-F238E27FC236}">
                <a16:creationId xmlns:a16="http://schemas.microsoft.com/office/drawing/2014/main" id="{C48AD10C-3EC1-2458-F14A-EA1E203C7B00}"/>
              </a:ext>
            </a:extLst>
          </p:cNvPr>
          <p:cNvSpPr txBox="1"/>
          <p:nvPr/>
        </p:nvSpPr>
        <p:spPr>
          <a:xfrm>
            <a:off x="5144995" y="7021210"/>
            <a:ext cx="6289623" cy="400110"/>
          </a:xfrm>
          <a:prstGeom prst="rect">
            <a:avLst/>
          </a:prstGeom>
          <a:noFill/>
        </p:spPr>
        <p:txBody>
          <a:bodyPr wrap="square" rtlCol="0">
            <a:spAutoFit/>
          </a:bodyPr>
          <a:lstStyle/>
          <a:p>
            <a:pPr algn="ctr"/>
            <a:r>
              <a:rPr lang="en-US" sz="2000" i="1" dirty="0"/>
              <a:t>Taking pride and achievement in learning </a:t>
            </a:r>
            <a:endParaRPr lang="en-GB" sz="2000" i="1" dirty="0"/>
          </a:p>
        </p:txBody>
      </p:sp>
    </p:spTree>
    <p:extLst>
      <p:ext uri="{BB962C8B-B14F-4D97-AF65-F5344CB8AC3E}">
        <p14:creationId xmlns:p14="http://schemas.microsoft.com/office/powerpoint/2010/main" val="370096329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178</TotalTime>
  <Words>1777</Words>
  <Application>Microsoft Office PowerPoint</Application>
  <PresentationFormat>Custom</PresentationFormat>
  <Paragraphs>207</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PowerPoint Presentation</vt:lpstr>
      <vt:lpstr>At Assess Education, our vision is to ensure that no child is left behind by promoting a focus on academic, emotional, behavioral and social support to prepare our students for adult life. We believe in making a difference to all students through taking pride in learning to become the best they can be. </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Rose Conley</dc:creator>
  <cp:lastModifiedBy>Rose Conley</cp:lastModifiedBy>
  <cp:revision>5</cp:revision>
  <dcterms:created xsi:type="dcterms:W3CDTF">2023-11-03T13:13:43Z</dcterms:created>
  <dcterms:modified xsi:type="dcterms:W3CDTF">2023-11-06T08:53:14Z</dcterms:modified>
</cp:coreProperties>
</file>